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96"/>
  </p:notesMasterIdLst>
  <p:sldIdLst>
    <p:sldId id="457" r:id="rId5"/>
    <p:sldId id="998" r:id="rId6"/>
    <p:sldId id="1448" r:id="rId7"/>
    <p:sldId id="1082" r:id="rId8"/>
    <p:sldId id="1449" r:id="rId9"/>
    <p:sldId id="1417" r:id="rId10"/>
    <p:sldId id="1418" r:id="rId11"/>
    <p:sldId id="1419" r:id="rId12"/>
    <p:sldId id="1420" r:id="rId13"/>
    <p:sldId id="1421" r:id="rId14"/>
    <p:sldId id="1380" r:id="rId15"/>
    <p:sldId id="1310" r:id="rId16"/>
    <p:sldId id="1311" r:id="rId17"/>
    <p:sldId id="1382" r:id="rId18"/>
    <p:sldId id="1381" r:id="rId19"/>
    <p:sldId id="1314" r:id="rId20"/>
    <p:sldId id="1312" r:id="rId21"/>
    <p:sldId id="1450" r:id="rId22"/>
    <p:sldId id="1385" r:id="rId23"/>
    <p:sldId id="1423" r:id="rId24"/>
    <p:sldId id="1424" r:id="rId25"/>
    <p:sldId id="1425" r:id="rId26"/>
    <p:sldId id="1426" r:id="rId27"/>
    <p:sldId id="1453" r:id="rId28"/>
    <p:sldId id="1452" r:id="rId29"/>
    <p:sldId id="1451" r:id="rId30"/>
    <p:sldId id="1456" r:id="rId31"/>
    <p:sldId id="1457" r:id="rId32"/>
    <p:sldId id="1458" r:id="rId33"/>
    <p:sldId id="1459" r:id="rId34"/>
    <p:sldId id="1460" r:id="rId35"/>
    <p:sldId id="1462" r:id="rId36"/>
    <p:sldId id="1461" r:id="rId37"/>
    <p:sldId id="1463" r:id="rId38"/>
    <p:sldId id="1464" r:id="rId39"/>
    <p:sldId id="1465" r:id="rId40"/>
    <p:sldId id="1466" r:id="rId41"/>
    <p:sldId id="1467" r:id="rId42"/>
    <p:sldId id="1468" r:id="rId43"/>
    <p:sldId id="1093" r:id="rId44"/>
    <p:sldId id="1469" r:id="rId45"/>
    <p:sldId id="1470" r:id="rId46"/>
    <p:sldId id="1094" r:id="rId47"/>
    <p:sldId id="1388" r:id="rId48"/>
    <p:sldId id="1389" r:id="rId49"/>
    <p:sldId id="1324" r:id="rId50"/>
    <p:sldId id="1475" r:id="rId51"/>
    <p:sldId id="1325" r:id="rId52"/>
    <p:sldId id="1471" r:id="rId53"/>
    <p:sldId id="1472" r:id="rId54"/>
    <p:sldId id="1392" r:id="rId55"/>
    <p:sldId id="1473" r:id="rId56"/>
    <p:sldId id="1171" r:id="rId57"/>
    <p:sldId id="1366" r:id="rId58"/>
    <p:sldId id="1441" r:id="rId59"/>
    <p:sldId id="1365" r:id="rId60"/>
    <p:sldId id="1408" r:id="rId61"/>
    <p:sldId id="1476" r:id="rId62"/>
    <p:sldId id="1443" r:id="rId63"/>
    <p:sldId id="1444" r:id="rId64"/>
    <p:sldId id="1480" r:id="rId65"/>
    <p:sldId id="1393" r:id="rId66"/>
    <p:sldId id="1477" r:id="rId67"/>
    <p:sldId id="1478" r:id="rId68"/>
    <p:sldId id="1394" r:id="rId69"/>
    <p:sldId id="1410" r:id="rId70"/>
    <p:sldId id="1411" r:id="rId71"/>
    <p:sldId id="1412" r:id="rId72"/>
    <p:sldId id="1243" r:id="rId73"/>
    <p:sldId id="1445" r:id="rId74"/>
    <p:sldId id="1240" r:id="rId75"/>
    <p:sldId id="1390" r:id="rId76"/>
    <p:sldId id="1249" r:id="rId77"/>
    <p:sldId id="1395" r:id="rId78"/>
    <p:sldId id="1396" r:id="rId79"/>
    <p:sldId id="1397" r:id="rId80"/>
    <p:sldId id="1398" r:id="rId81"/>
    <p:sldId id="1481" r:id="rId82"/>
    <p:sldId id="1399" r:id="rId83"/>
    <p:sldId id="1400" r:id="rId84"/>
    <p:sldId id="1112" r:id="rId85"/>
    <p:sldId id="1198" r:id="rId86"/>
    <p:sldId id="1251" r:id="rId87"/>
    <p:sldId id="1345" r:id="rId88"/>
    <p:sldId id="1403" r:id="rId89"/>
    <p:sldId id="1126" r:id="rId90"/>
    <p:sldId id="1307" r:id="rId91"/>
    <p:sldId id="1204" r:id="rId92"/>
    <p:sldId id="1404" r:id="rId93"/>
    <p:sldId id="1354" r:id="rId94"/>
    <p:sldId id="1353"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30" autoAdjust="0"/>
    <p:restoredTop sz="96233" autoAdjust="0"/>
  </p:normalViewPr>
  <p:slideViewPr>
    <p:cSldViewPr snapToGrid="0" snapToObjects="1">
      <p:cViewPr varScale="1">
        <p:scale>
          <a:sx n="73" d="100"/>
          <a:sy n="73" d="100"/>
        </p:scale>
        <p:origin x="36" y="768"/>
      </p:cViewPr>
      <p:guideLst>
        <p:guide orient="horz" pos="2160"/>
        <p:guide pos="2880"/>
      </p:guideLst>
    </p:cSldViewPr>
  </p:slideViewPr>
  <p:outlineViewPr>
    <p:cViewPr>
      <p:scale>
        <a:sx n="33" d="100"/>
        <a:sy n="33" d="100"/>
      </p:scale>
      <p:origin x="0" y="-48714"/>
    </p:cViewPr>
  </p:outlineViewPr>
  <p:notesTextViewPr>
    <p:cViewPr>
      <p:scale>
        <a:sx n="85" d="100"/>
        <a:sy n="85" d="100"/>
      </p:scale>
      <p:origin x="0" y="0"/>
    </p:cViewPr>
  </p:notesTextViewPr>
  <p:sorterViewPr>
    <p:cViewPr>
      <p:scale>
        <a:sx n="80" d="100"/>
        <a:sy n="80" d="100"/>
      </p:scale>
      <p:origin x="0" y="0"/>
    </p:cViewPr>
  </p:sorter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5/5/2024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Current </a:t>
            </a:r>
            <a:r>
              <a:rPr lang="en-IN" dirty="0" err="1"/>
              <a:t>liab</a:t>
            </a:r>
            <a:r>
              <a:rPr lang="en-IN" dirty="0"/>
              <a:t>: Obligation due within 1 year or 1 operating cycle </a:t>
            </a:r>
          </a:p>
          <a:p>
            <a:r>
              <a:rPr lang="en-IN" dirty="0"/>
              <a:t>Non-current: More than one year or more than 1 operating cycle. </a:t>
            </a:r>
          </a:p>
        </p:txBody>
      </p:sp>
      <p:sp>
        <p:nvSpPr>
          <p:cNvPr id="4" name="Slide Number Placeholder 3"/>
          <p:cNvSpPr>
            <a:spLocks noGrp="1"/>
          </p:cNvSpPr>
          <p:nvPr>
            <p:ph type="sldNum" sz="quarter" idx="5"/>
          </p:nvPr>
        </p:nvSpPr>
        <p:spPr/>
        <p:txBody>
          <a:bodyPr/>
          <a:lstStyle/>
          <a:p>
            <a:fld id="{688C51AE-C483-2D4F-8F27-8D6A8821F4E1}" type="slidenum">
              <a:rPr lang="en-US" smtClean="0"/>
              <a:t>1</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end of each period, we receive equal amount. This is called an annuity. </a:t>
            </a:r>
          </a:p>
        </p:txBody>
      </p:sp>
      <p:sp>
        <p:nvSpPr>
          <p:cNvPr id="4" name="Slide Number Placeholder 3"/>
          <p:cNvSpPr>
            <a:spLocks noGrp="1"/>
          </p:cNvSpPr>
          <p:nvPr>
            <p:ph type="sldNum" sz="quarter" idx="5"/>
          </p:nvPr>
        </p:nvSpPr>
        <p:spPr/>
        <p:txBody>
          <a:bodyPr/>
          <a:lstStyle/>
          <a:p>
            <a:fld id="{688C51AE-C483-2D4F-8F27-8D6A8821F4E1}" type="slidenum">
              <a:rPr lang="en-US" smtClean="0"/>
              <a:t>28</a:t>
            </a:fld>
            <a:endParaRPr lang="en-US" dirty="0"/>
          </a:p>
        </p:txBody>
      </p:sp>
    </p:spTree>
    <p:extLst>
      <p:ext uri="{BB962C8B-B14F-4D97-AF65-F5344CB8AC3E}">
        <p14:creationId xmlns:p14="http://schemas.microsoft.com/office/powerpoint/2010/main" val="51176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32</a:t>
            </a:fld>
            <a:endParaRPr lang="en-US" dirty="0"/>
          </a:p>
        </p:txBody>
      </p:sp>
    </p:spTree>
    <p:extLst>
      <p:ext uri="{BB962C8B-B14F-4D97-AF65-F5344CB8AC3E}">
        <p14:creationId xmlns:p14="http://schemas.microsoft.com/office/powerpoint/2010/main" val="2226526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Bond price is determined by investors’ demand … so we need to use market rate</a:t>
            </a:r>
          </a:p>
          <a:p>
            <a:endParaRPr lang="en-US" dirty="0"/>
          </a:p>
          <a:p>
            <a:r>
              <a:rPr lang="en-US" dirty="0"/>
              <a:t>What happened? Current price is equal to face value? </a:t>
            </a:r>
          </a:p>
        </p:txBody>
      </p:sp>
      <p:sp>
        <p:nvSpPr>
          <p:cNvPr id="4" name="Slide Number Placeholder 3"/>
          <p:cNvSpPr>
            <a:spLocks noGrp="1"/>
          </p:cNvSpPr>
          <p:nvPr>
            <p:ph type="sldNum" sz="quarter" idx="5"/>
          </p:nvPr>
        </p:nvSpPr>
        <p:spPr/>
        <p:txBody>
          <a:bodyPr/>
          <a:lstStyle/>
          <a:p>
            <a:fld id="{688C51AE-C483-2D4F-8F27-8D6A8821F4E1}" type="slidenum">
              <a:rPr lang="en-US" smtClean="0"/>
              <a:t>33</a:t>
            </a:fld>
            <a:endParaRPr lang="en-US" dirty="0"/>
          </a:p>
        </p:txBody>
      </p:sp>
    </p:spTree>
    <p:extLst>
      <p:ext uri="{BB962C8B-B14F-4D97-AF65-F5344CB8AC3E}">
        <p14:creationId xmlns:p14="http://schemas.microsoft.com/office/powerpoint/2010/main" val="1911500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35</a:t>
            </a:fld>
            <a:endParaRPr lang="en-US" dirty="0"/>
          </a:p>
        </p:txBody>
      </p:sp>
    </p:spTree>
    <p:extLst>
      <p:ext uri="{BB962C8B-B14F-4D97-AF65-F5344CB8AC3E}">
        <p14:creationId xmlns:p14="http://schemas.microsoft.com/office/powerpoint/2010/main" val="3825540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Bond price is determined by investors’ demand … so we need to use market rate </a:t>
            </a:r>
          </a:p>
          <a:p>
            <a:endParaRPr lang="en-US" dirty="0"/>
          </a:p>
          <a:p>
            <a:r>
              <a:rPr lang="en-US" dirty="0"/>
              <a:t>Investing in bond is less attractive than investing in market</a:t>
            </a:r>
          </a:p>
        </p:txBody>
      </p:sp>
      <p:sp>
        <p:nvSpPr>
          <p:cNvPr id="4" name="Slide Number Placeholder 3"/>
          <p:cNvSpPr>
            <a:spLocks noGrp="1"/>
          </p:cNvSpPr>
          <p:nvPr>
            <p:ph type="sldNum" sz="quarter" idx="5"/>
          </p:nvPr>
        </p:nvSpPr>
        <p:spPr/>
        <p:txBody>
          <a:bodyPr/>
          <a:lstStyle/>
          <a:p>
            <a:fld id="{688C51AE-C483-2D4F-8F27-8D6A8821F4E1}" type="slidenum">
              <a:rPr lang="en-US" smtClean="0"/>
              <a:t>36</a:t>
            </a:fld>
            <a:endParaRPr lang="en-US" dirty="0"/>
          </a:p>
        </p:txBody>
      </p:sp>
    </p:spTree>
    <p:extLst>
      <p:ext uri="{BB962C8B-B14F-4D97-AF65-F5344CB8AC3E}">
        <p14:creationId xmlns:p14="http://schemas.microsoft.com/office/powerpoint/2010/main" val="794509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Investing in bond is more attractive than investing in market</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37</a:t>
            </a:fld>
            <a:endParaRPr lang="en-US" dirty="0"/>
          </a:p>
        </p:txBody>
      </p:sp>
    </p:spTree>
    <p:extLst>
      <p:ext uri="{BB962C8B-B14F-4D97-AF65-F5344CB8AC3E}">
        <p14:creationId xmlns:p14="http://schemas.microsoft.com/office/powerpoint/2010/main" val="3079309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computing bond price. </a:t>
            </a:r>
          </a:p>
        </p:txBody>
      </p:sp>
      <p:sp>
        <p:nvSpPr>
          <p:cNvPr id="4" name="Slide Number Placeholder 3"/>
          <p:cNvSpPr>
            <a:spLocks noGrp="1"/>
          </p:cNvSpPr>
          <p:nvPr>
            <p:ph type="sldNum" sz="quarter" idx="5"/>
          </p:nvPr>
        </p:nvSpPr>
        <p:spPr/>
        <p:txBody>
          <a:bodyPr/>
          <a:lstStyle/>
          <a:p>
            <a:fld id="{688C51AE-C483-2D4F-8F27-8D6A8821F4E1}" type="slidenum">
              <a:rPr lang="en-US" smtClean="0"/>
              <a:t>40</a:t>
            </a:fld>
            <a:endParaRPr lang="en-US" dirty="0"/>
          </a:p>
        </p:txBody>
      </p:sp>
    </p:spTree>
    <p:extLst>
      <p:ext uri="{BB962C8B-B14F-4D97-AF65-F5344CB8AC3E}">
        <p14:creationId xmlns:p14="http://schemas.microsoft.com/office/powerpoint/2010/main" val="291035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solidFill>
                  <a:srgbClr val="FF0000"/>
                </a:solidFill>
              </a:rPr>
              <a:t>stated interest rate</a:t>
            </a:r>
            <a:r>
              <a:rPr lang="en-US" dirty="0"/>
              <a:t>: Specified in the bond contract</a:t>
            </a:r>
          </a:p>
          <a:p>
            <a:pPr lvl="1"/>
            <a:r>
              <a:rPr lang="en-US" dirty="0"/>
              <a:t>Used to compute interest payments</a:t>
            </a:r>
          </a:p>
          <a:p>
            <a:r>
              <a:rPr lang="en-US" dirty="0"/>
              <a:t>The </a:t>
            </a:r>
            <a:r>
              <a:rPr lang="en-US" i="1" dirty="0">
                <a:solidFill>
                  <a:srgbClr val="FF0000"/>
                </a:solidFill>
              </a:rPr>
              <a:t>market interest rate</a:t>
            </a:r>
            <a:r>
              <a:rPr lang="en-US" dirty="0"/>
              <a:t>: not specified in the bond contract. </a:t>
            </a:r>
          </a:p>
          <a:p>
            <a:pPr lvl="1"/>
            <a:r>
              <a:rPr lang="en-US" dirty="0"/>
              <a:t>Investors’ demand a </a:t>
            </a:r>
            <a:r>
              <a:rPr lang="en-US" dirty="0">
                <a:solidFill>
                  <a:srgbClr val="FF0000"/>
                </a:solidFill>
              </a:rPr>
              <a:t>higher market rate </a:t>
            </a:r>
            <a:r>
              <a:rPr lang="en-US" dirty="0"/>
              <a:t>for bonds that have a higher default risk</a:t>
            </a:r>
          </a:p>
          <a:p>
            <a:pPr lvl="1"/>
            <a:r>
              <a:rPr lang="en-US" dirty="0"/>
              <a:t>Used to compute price of bond</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41</a:t>
            </a:fld>
            <a:endParaRPr lang="en-US" dirty="0"/>
          </a:p>
        </p:txBody>
      </p:sp>
    </p:spTree>
    <p:extLst>
      <p:ext uri="{BB962C8B-B14F-4D97-AF65-F5344CB8AC3E}">
        <p14:creationId xmlns:p14="http://schemas.microsoft.com/office/powerpoint/2010/main" val="2675871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Bond price is determined by investors’ demand … so we need to use market rate</a:t>
            </a:r>
          </a:p>
          <a:p>
            <a:endParaRPr lang="en-US" dirty="0"/>
          </a:p>
          <a:p>
            <a:r>
              <a:rPr lang="en-US" dirty="0"/>
              <a:t>What happened? Current price is equal to face value? </a:t>
            </a:r>
          </a:p>
        </p:txBody>
      </p:sp>
      <p:sp>
        <p:nvSpPr>
          <p:cNvPr id="4" name="Slide Number Placeholder 3"/>
          <p:cNvSpPr>
            <a:spLocks noGrp="1"/>
          </p:cNvSpPr>
          <p:nvPr>
            <p:ph type="sldNum" sz="quarter" idx="5"/>
          </p:nvPr>
        </p:nvSpPr>
        <p:spPr/>
        <p:txBody>
          <a:bodyPr/>
          <a:lstStyle/>
          <a:p>
            <a:fld id="{688C51AE-C483-2D4F-8F27-8D6A8821F4E1}" type="slidenum">
              <a:rPr lang="en-US" smtClean="0"/>
              <a:t>42</a:t>
            </a:fld>
            <a:endParaRPr lang="en-US" dirty="0"/>
          </a:p>
        </p:txBody>
      </p:sp>
    </p:spTree>
    <p:extLst>
      <p:ext uri="{BB962C8B-B14F-4D97-AF65-F5344CB8AC3E}">
        <p14:creationId xmlns:p14="http://schemas.microsoft.com/office/powerpoint/2010/main" val="253810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Recording bond </a:t>
            </a:r>
            <a:r>
              <a:rPr lang="en-US" dirty="0" err="1"/>
              <a:t>transcation</a:t>
            </a:r>
            <a:r>
              <a:rPr lang="en-US" dirty="0"/>
              <a:t> for </a:t>
            </a:r>
            <a:r>
              <a:rPr lang="en-US" dirty="0" err="1"/>
              <a:t>differneet</a:t>
            </a:r>
            <a:r>
              <a:rPr lang="en-US" dirty="0"/>
              <a:t> transactions … this is for par value. </a:t>
            </a:r>
          </a:p>
          <a:p>
            <a:r>
              <a:rPr lang="en-US" dirty="0"/>
              <a:t>On issue date, company owe same amount as selling price (issued at face value). </a:t>
            </a:r>
          </a:p>
          <a:p>
            <a:endParaRPr lang="en-US" dirty="0"/>
          </a:p>
          <a:p>
            <a:r>
              <a:rPr lang="en-US" dirty="0"/>
              <a:t>Issue bond: selling bonds for cash. Issuer is borrower. </a:t>
            </a:r>
          </a:p>
          <a:p>
            <a:endParaRPr lang="en-US" dirty="0"/>
          </a:p>
          <a:p>
            <a:r>
              <a:rPr lang="en-US" dirty="0"/>
              <a:t>Dec 31: Int Exp … they have right to use money over certain period of time … incurred expense. </a:t>
            </a:r>
          </a:p>
          <a:p>
            <a:r>
              <a:rPr lang="en-US" dirty="0"/>
              <a:t>Int payable: determined by face amount of bond and stated interest rate. </a:t>
            </a:r>
          </a:p>
        </p:txBody>
      </p:sp>
      <p:sp>
        <p:nvSpPr>
          <p:cNvPr id="4" name="Slide Number Placeholder 3"/>
          <p:cNvSpPr>
            <a:spLocks noGrp="1"/>
          </p:cNvSpPr>
          <p:nvPr>
            <p:ph type="sldNum" sz="quarter" idx="5"/>
          </p:nvPr>
        </p:nvSpPr>
        <p:spPr/>
        <p:txBody>
          <a:bodyPr/>
          <a:lstStyle/>
          <a:p>
            <a:fld id="{688C51AE-C483-2D4F-8F27-8D6A8821F4E1}" type="slidenum">
              <a:rPr lang="en-US" smtClean="0"/>
              <a:t>44</a:t>
            </a:fld>
            <a:endParaRPr lang="en-US" dirty="0"/>
          </a:p>
        </p:txBody>
      </p:sp>
    </p:spTree>
    <p:extLst>
      <p:ext uri="{BB962C8B-B14F-4D97-AF65-F5344CB8AC3E}">
        <p14:creationId xmlns:p14="http://schemas.microsoft.com/office/powerpoint/2010/main" val="178092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7</a:t>
            </a:fld>
            <a:endParaRPr lang="en-US" dirty="0"/>
          </a:p>
        </p:txBody>
      </p:sp>
    </p:spTree>
    <p:extLst>
      <p:ext uri="{BB962C8B-B14F-4D97-AF65-F5344CB8AC3E}">
        <p14:creationId xmlns:p14="http://schemas.microsoft.com/office/powerpoint/2010/main" val="2390140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Stated rate &lt; Mkt Rate ... Issued at discount</a:t>
            </a:r>
          </a:p>
          <a:p>
            <a:endParaRPr lang="en-US" dirty="0"/>
          </a:p>
          <a:p>
            <a:r>
              <a:rPr lang="en-US" dirty="0"/>
              <a:t>Only borrowed 98,000 from the bondholder. So B/P is 98,000 … this is called carrying value of bond. </a:t>
            </a:r>
          </a:p>
        </p:txBody>
      </p:sp>
      <p:sp>
        <p:nvSpPr>
          <p:cNvPr id="4" name="Slide Number Placeholder 3"/>
          <p:cNvSpPr>
            <a:spLocks noGrp="1"/>
          </p:cNvSpPr>
          <p:nvPr>
            <p:ph type="sldNum" sz="quarter" idx="5"/>
          </p:nvPr>
        </p:nvSpPr>
        <p:spPr/>
        <p:txBody>
          <a:bodyPr/>
          <a:lstStyle/>
          <a:p>
            <a:fld id="{688C51AE-C483-2D4F-8F27-8D6A8821F4E1}" type="slidenum">
              <a:rPr lang="en-US" smtClean="0"/>
              <a:t>48</a:t>
            </a:fld>
            <a:endParaRPr lang="en-US" dirty="0"/>
          </a:p>
        </p:txBody>
      </p:sp>
    </p:spTree>
    <p:extLst>
      <p:ext uri="{BB962C8B-B14F-4D97-AF65-F5344CB8AC3E}">
        <p14:creationId xmlns:p14="http://schemas.microsoft.com/office/powerpoint/2010/main" val="3631340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borrowing: Computed as difference between total cash that I pay to bondholder and total cash that I received from bondholder. </a:t>
            </a:r>
          </a:p>
        </p:txBody>
      </p:sp>
      <p:sp>
        <p:nvSpPr>
          <p:cNvPr id="4" name="Slide Number Placeholder 3"/>
          <p:cNvSpPr>
            <a:spLocks noGrp="1"/>
          </p:cNvSpPr>
          <p:nvPr>
            <p:ph type="sldNum" sz="quarter" idx="5"/>
          </p:nvPr>
        </p:nvSpPr>
        <p:spPr/>
        <p:txBody>
          <a:bodyPr/>
          <a:lstStyle/>
          <a:p>
            <a:fld id="{688C51AE-C483-2D4F-8F27-8D6A8821F4E1}" type="slidenum">
              <a:rPr lang="en-US" smtClean="0"/>
              <a:t>51</a:t>
            </a:fld>
            <a:endParaRPr lang="en-US" dirty="0"/>
          </a:p>
        </p:txBody>
      </p:sp>
    </p:spTree>
    <p:extLst>
      <p:ext uri="{BB962C8B-B14F-4D97-AF65-F5344CB8AC3E}">
        <p14:creationId xmlns:p14="http://schemas.microsoft.com/office/powerpoint/2010/main" val="4167181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52</a:t>
            </a:fld>
            <a:endParaRPr lang="en-US" dirty="0"/>
          </a:p>
        </p:txBody>
      </p:sp>
    </p:spTree>
    <p:extLst>
      <p:ext uri="{BB962C8B-B14F-4D97-AF65-F5344CB8AC3E}">
        <p14:creationId xmlns:p14="http://schemas.microsoft.com/office/powerpoint/2010/main" val="3962291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(Idea is similar to declining balance method for depreciation)</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53</a:t>
            </a:fld>
            <a:endParaRPr lang="en-US" dirty="0"/>
          </a:p>
        </p:txBody>
      </p:sp>
    </p:spTree>
    <p:extLst>
      <p:ext uri="{BB962C8B-B14F-4D97-AF65-F5344CB8AC3E}">
        <p14:creationId xmlns:p14="http://schemas.microsoft.com/office/powerpoint/2010/main" val="2250429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Required steps: Compute </a:t>
            </a:r>
            <a:r>
              <a:rPr lang="en-US" sz="1200" b="1" dirty="0"/>
              <a:t>bond interest expense; </a:t>
            </a:r>
            <a:r>
              <a:rPr lang="en-US" sz="1200" dirty="0"/>
              <a:t>Compute </a:t>
            </a:r>
            <a:r>
              <a:rPr lang="en-US" sz="1200" b="1" dirty="0"/>
              <a:t>bond interest paid </a:t>
            </a:r>
            <a:r>
              <a:rPr lang="en-US" sz="1200" dirty="0"/>
              <a:t>or accrued; Compute </a:t>
            </a:r>
            <a:r>
              <a:rPr lang="en-US" sz="1200" b="1" dirty="0"/>
              <a:t>amortization amount.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Carrying value of bonds at beginning: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Carrying value is initially reported at issuance price (98,000)… liability as Bond Payable. Over time, it is adjusted for amortization, in this case, portion of discount is recognized as expense. Thus, carrying value increases. Think of bond discount as a deferred cost … we are spreading out the discount over the life of the bond. When we recognize the deferred cost each year, the carrying value (i.e., liability) increases until it matches the amount that will be paid in maturity. </a:t>
            </a:r>
          </a:p>
          <a:p>
            <a:r>
              <a:rPr lang="en-US" dirty="0"/>
              <a:t>Int Exp: Total amount owed (carrying value) * market rate (i.e., effective interest rate)</a:t>
            </a:r>
          </a:p>
          <a:p>
            <a:endParaRPr lang="en-US" dirty="0"/>
          </a:p>
          <a:p>
            <a:r>
              <a:rPr lang="en-US" dirty="0"/>
              <a:t>2) </a:t>
            </a:r>
          </a:p>
          <a:p>
            <a:r>
              <a:rPr lang="en-US" dirty="0"/>
              <a:t>How much is actual interest paid: this is </a:t>
            </a:r>
            <a:r>
              <a:rPr lang="en-US" dirty="0" err="1"/>
              <a:t>specificed</a:t>
            </a:r>
            <a:r>
              <a:rPr lang="en-US" dirty="0"/>
              <a:t> on the bond contract </a:t>
            </a:r>
          </a:p>
          <a:p>
            <a:endParaRPr lang="en-US" dirty="0"/>
          </a:p>
          <a:p>
            <a:r>
              <a:rPr lang="en-US" dirty="0"/>
              <a:t>Difference is amortization amount. </a:t>
            </a:r>
          </a:p>
        </p:txBody>
      </p:sp>
      <p:sp>
        <p:nvSpPr>
          <p:cNvPr id="4" name="Slide Number Placeholder 3"/>
          <p:cNvSpPr>
            <a:spLocks noGrp="1"/>
          </p:cNvSpPr>
          <p:nvPr>
            <p:ph type="sldNum" sz="quarter" idx="5"/>
          </p:nvPr>
        </p:nvSpPr>
        <p:spPr/>
        <p:txBody>
          <a:bodyPr/>
          <a:lstStyle/>
          <a:p>
            <a:fld id="{688C51AE-C483-2D4F-8F27-8D6A8821F4E1}" type="slidenum">
              <a:rPr lang="en-US" smtClean="0"/>
              <a:t>54</a:t>
            </a:fld>
            <a:endParaRPr lang="en-US" dirty="0"/>
          </a:p>
        </p:txBody>
      </p:sp>
    </p:spTree>
    <p:extLst>
      <p:ext uri="{BB962C8B-B14F-4D97-AF65-F5344CB8AC3E}">
        <p14:creationId xmlns:p14="http://schemas.microsoft.com/office/powerpoint/2010/main" val="986624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55</a:t>
            </a:fld>
            <a:endParaRPr lang="en-US" dirty="0"/>
          </a:p>
        </p:txBody>
      </p:sp>
    </p:spTree>
    <p:extLst>
      <p:ext uri="{BB962C8B-B14F-4D97-AF65-F5344CB8AC3E}">
        <p14:creationId xmlns:p14="http://schemas.microsoft.com/office/powerpoint/2010/main" val="3462103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Bond carrying value: On issue date, company sell at issue price of 98,000. This is how much we owe to bondholders  (carrying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 unamortized discount = 2000 (difference between face value and carrying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Interest payment (Col A): 5 payments of 10,000 in interest to bondholder. </a:t>
            </a:r>
          </a:p>
          <a:p>
            <a:endParaRPr lang="en-US" dirty="0"/>
          </a:p>
          <a:p>
            <a:r>
              <a:rPr lang="en-US" dirty="0"/>
              <a:t>Interest Exp (Col B): Apply market rate to the carrying amount of the bond at beginning of year. Reflects the cost of borrowing based on market conditions when bond was issued. In short, how much does company owe to bondholders.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Amortization of Discount (Col C): Since mkt rate is higher than coupon rate, int expense is more than the payment. The difference is the discount being amortized for the year. We are not paying enough. We owe more money to bondholders. We owe more, so carrying value is increased.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Carrying value (Col E): Increases by the amortized discount each year. By end of term, carrying amount equals face value.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Difference between interest to be paid (10,000 per year) and interest expense, we get discount. </a:t>
            </a:r>
          </a:p>
        </p:txBody>
      </p:sp>
      <p:sp>
        <p:nvSpPr>
          <p:cNvPr id="4" name="Slide Number Placeholder 3"/>
          <p:cNvSpPr>
            <a:spLocks noGrp="1"/>
          </p:cNvSpPr>
          <p:nvPr>
            <p:ph type="sldNum" sz="quarter" idx="5"/>
          </p:nvPr>
        </p:nvSpPr>
        <p:spPr/>
        <p:txBody>
          <a:bodyPr/>
          <a:lstStyle/>
          <a:p>
            <a:fld id="{688C51AE-C483-2D4F-8F27-8D6A8821F4E1}" type="slidenum">
              <a:rPr lang="en-US" smtClean="0"/>
              <a:t>56</a:t>
            </a:fld>
            <a:endParaRPr lang="en-US" dirty="0"/>
          </a:p>
        </p:txBody>
      </p:sp>
    </p:spTree>
    <p:extLst>
      <p:ext uri="{BB962C8B-B14F-4D97-AF65-F5344CB8AC3E}">
        <p14:creationId xmlns:p14="http://schemas.microsoft.com/office/powerpoint/2010/main" val="3452792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end of first period, we record accrual of interest, which is int exp. </a:t>
            </a:r>
          </a:p>
          <a:p>
            <a:r>
              <a:rPr lang="en-US" dirty="0"/>
              <a:t>Int Exp = 10324. </a:t>
            </a:r>
          </a:p>
          <a:p>
            <a:r>
              <a:rPr lang="en-US" dirty="0"/>
              <a:t>Int Pay = 10,000 … periodic int </a:t>
            </a:r>
            <a:r>
              <a:rPr lang="en-US" dirty="0" err="1"/>
              <a:t>pmt</a:t>
            </a:r>
            <a:r>
              <a:rPr lang="en-US" dirty="0"/>
              <a:t> (haven’t paid yet, because pay tomorrow)</a:t>
            </a:r>
          </a:p>
          <a:p>
            <a:r>
              <a:rPr lang="en-US" dirty="0"/>
              <a:t>B/P = 324 … Discount amortization over the period. The amount to be paid is less than what </a:t>
            </a:r>
            <a:r>
              <a:rPr lang="en-US" dirty="0" err="1"/>
              <a:t>bondholers</a:t>
            </a:r>
            <a:r>
              <a:rPr lang="en-US" dirty="0"/>
              <a:t> demand (i.e., interest expense incurred), which increases our liability (i.e., owe more money). </a:t>
            </a:r>
          </a:p>
        </p:txBody>
      </p:sp>
      <p:sp>
        <p:nvSpPr>
          <p:cNvPr id="4" name="Slide Number Placeholder 3"/>
          <p:cNvSpPr>
            <a:spLocks noGrp="1"/>
          </p:cNvSpPr>
          <p:nvPr>
            <p:ph type="sldNum" sz="quarter" idx="5"/>
          </p:nvPr>
        </p:nvSpPr>
        <p:spPr/>
        <p:txBody>
          <a:bodyPr/>
          <a:lstStyle/>
          <a:p>
            <a:fld id="{688C51AE-C483-2D4F-8F27-8D6A8821F4E1}" type="slidenum">
              <a:rPr lang="en-US" smtClean="0"/>
              <a:t>57</a:t>
            </a:fld>
            <a:endParaRPr lang="en-US" dirty="0"/>
          </a:p>
        </p:txBody>
      </p:sp>
    </p:spTree>
    <p:extLst>
      <p:ext uri="{BB962C8B-B14F-4D97-AF65-F5344CB8AC3E}">
        <p14:creationId xmlns:p14="http://schemas.microsoft.com/office/powerpoint/2010/main" val="2199580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58</a:t>
            </a:fld>
            <a:endParaRPr lang="en-US" dirty="0"/>
          </a:p>
        </p:txBody>
      </p:sp>
    </p:spTree>
    <p:extLst>
      <p:ext uri="{BB962C8B-B14F-4D97-AF65-F5344CB8AC3E}">
        <p14:creationId xmlns:p14="http://schemas.microsoft.com/office/powerpoint/2010/main" val="1475798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Cash to be paid is 10,000. We are paying less, so we owe more money. Overtime, carrying value increases until it equals face value. </a:t>
            </a:r>
          </a:p>
        </p:txBody>
      </p:sp>
      <p:sp>
        <p:nvSpPr>
          <p:cNvPr id="4" name="Slide Number Placeholder 3"/>
          <p:cNvSpPr>
            <a:spLocks noGrp="1"/>
          </p:cNvSpPr>
          <p:nvPr>
            <p:ph type="sldNum" sz="quarter" idx="5"/>
          </p:nvPr>
        </p:nvSpPr>
        <p:spPr/>
        <p:txBody>
          <a:bodyPr/>
          <a:lstStyle/>
          <a:p>
            <a:fld id="{688C51AE-C483-2D4F-8F27-8D6A8821F4E1}" type="slidenum">
              <a:rPr lang="en-US" smtClean="0"/>
              <a:t>59</a:t>
            </a:fld>
            <a:endParaRPr lang="en-US" dirty="0"/>
          </a:p>
        </p:txBody>
      </p:sp>
    </p:spTree>
    <p:extLst>
      <p:ext uri="{BB962C8B-B14F-4D97-AF65-F5344CB8AC3E}">
        <p14:creationId xmlns:p14="http://schemas.microsoft.com/office/powerpoint/2010/main" val="747092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Issuer is borrower. </a:t>
            </a:r>
          </a:p>
          <a:p>
            <a:r>
              <a:rPr lang="en-US" dirty="0"/>
              <a:t>Bondholder is lender. </a:t>
            </a:r>
          </a:p>
        </p:txBody>
      </p:sp>
      <p:sp>
        <p:nvSpPr>
          <p:cNvPr id="4" name="Slide Number Placeholder 3"/>
          <p:cNvSpPr>
            <a:spLocks noGrp="1"/>
          </p:cNvSpPr>
          <p:nvPr>
            <p:ph type="sldNum" sz="quarter" idx="5"/>
          </p:nvPr>
        </p:nvSpPr>
        <p:spPr/>
        <p:txBody>
          <a:bodyPr/>
          <a:lstStyle/>
          <a:p>
            <a:fld id="{688C51AE-C483-2D4F-8F27-8D6A8821F4E1}" type="slidenum">
              <a:rPr lang="en-US" smtClean="0"/>
              <a:t>12</a:t>
            </a:fld>
            <a:endParaRPr lang="en-US" dirty="0"/>
          </a:p>
        </p:txBody>
      </p:sp>
    </p:spTree>
    <p:extLst>
      <p:ext uri="{BB962C8B-B14F-4D97-AF65-F5344CB8AC3E}">
        <p14:creationId xmlns:p14="http://schemas.microsoft.com/office/powerpoint/2010/main" val="1392244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 date: Company owes 102,000 (carrying value). </a:t>
            </a:r>
          </a:p>
          <a:p>
            <a:r>
              <a:rPr lang="en-US" dirty="0"/>
              <a:t>Int exp = 102,000 * mkt rate = 9669. We are paying more than what we owe. 10,000 covers 2 parts. 331 is used to reduce the principal, the carrying value of the bond. </a:t>
            </a:r>
          </a:p>
          <a:p>
            <a:endParaRPr lang="en-US" dirty="0"/>
          </a:p>
          <a:p>
            <a:r>
              <a:rPr lang="en-US" dirty="0"/>
              <a:t>We do similar exercise as in the discount case. </a:t>
            </a:r>
          </a:p>
          <a:p>
            <a:endParaRPr lang="en-US" dirty="0"/>
          </a:p>
          <a:p>
            <a:r>
              <a:rPr lang="en-US" dirty="0"/>
              <a:t>For last period, we fully allocated premium. The carrying value decreases from issue price to face amount on maturity. </a:t>
            </a:r>
          </a:p>
        </p:txBody>
      </p:sp>
      <p:sp>
        <p:nvSpPr>
          <p:cNvPr id="4" name="Slide Number Placeholder 3"/>
          <p:cNvSpPr>
            <a:spLocks noGrp="1"/>
          </p:cNvSpPr>
          <p:nvPr>
            <p:ph type="sldNum" sz="quarter" idx="5"/>
          </p:nvPr>
        </p:nvSpPr>
        <p:spPr/>
        <p:txBody>
          <a:bodyPr/>
          <a:lstStyle/>
          <a:p>
            <a:fld id="{688C51AE-C483-2D4F-8F27-8D6A8821F4E1}" type="slidenum">
              <a:rPr lang="en-US" smtClean="0"/>
              <a:t>67</a:t>
            </a:fld>
            <a:endParaRPr lang="en-US" dirty="0"/>
          </a:p>
        </p:txBody>
      </p:sp>
    </p:spTree>
    <p:extLst>
      <p:ext uri="{BB962C8B-B14F-4D97-AF65-F5344CB8AC3E}">
        <p14:creationId xmlns:p14="http://schemas.microsoft.com/office/powerpoint/2010/main" val="268802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cash is to be paid : 10,000 the payable. We are paying more than expense … remaining value is used to reduce the carrying value (i.e., liability)</a:t>
            </a:r>
          </a:p>
        </p:txBody>
      </p:sp>
      <p:sp>
        <p:nvSpPr>
          <p:cNvPr id="4" name="Slide Number Placeholder 3"/>
          <p:cNvSpPr>
            <a:spLocks noGrp="1"/>
          </p:cNvSpPr>
          <p:nvPr>
            <p:ph type="sldNum" sz="quarter" idx="5"/>
          </p:nvPr>
        </p:nvSpPr>
        <p:spPr/>
        <p:txBody>
          <a:bodyPr/>
          <a:lstStyle/>
          <a:p>
            <a:fld id="{688C51AE-C483-2D4F-8F27-8D6A8821F4E1}" type="slidenum">
              <a:rPr lang="en-US" smtClean="0"/>
              <a:t>68</a:t>
            </a:fld>
            <a:endParaRPr lang="en-US" dirty="0"/>
          </a:p>
        </p:txBody>
      </p:sp>
    </p:spTree>
    <p:extLst>
      <p:ext uri="{BB962C8B-B14F-4D97-AF65-F5344CB8AC3E}">
        <p14:creationId xmlns:p14="http://schemas.microsoft.com/office/powerpoint/2010/main" val="1791441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73</a:t>
            </a:fld>
            <a:endParaRPr lang="en-US" dirty="0"/>
          </a:p>
        </p:txBody>
      </p:sp>
    </p:spTree>
    <p:extLst>
      <p:ext uri="{BB962C8B-B14F-4D97-AF65-F5344CB8AC3E}">
        <p14:creationId xmlns:p14="http://schemas.microsoft.com/office/powerpoint/2010/main" val="2635481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back the face amount. </a:t>
            </a:r>
          </a:p>
        </p:txBody>
      </p:sp>
      <p:sp>
        <p:nvSpPr>
          <p:cNvPr id="4" name="Slide Number Placeholder 3"/>
          <p:cNvSpPr>
            <a:spLocks noGrp="1"/>
          </p:cNvSpPr>
          <p:nvPr>
            <p:ph type="sldNum" sz="quarter" idx="5"/>
          </p:nvPr>
        </p:nvSpPr>
        <p:spPr/>
        <p:txBody>
          <a:bodyPr/>
          <a:lstStyle/>
          <a:p>
            <a:fld id="{688C51AE-C483-2D4F-8F27-8D6A8821F4E1}" type="slidenum">
              <a:rPr lang="en-US" smtClean="0"/>
              <a:t>75</a:t>
            </a:fld>
            <a:endParaRPr lang="en-US" dirty="0"/>
          </a:p>
        </p:txBody>
      </p:sp>
    </p:spTree>
    <p:extLst>
      <p:ext uri="{BB962C8B-B14F-4D97-AF65-F5344CB8AC3E}">
        <p14:creationId xmlns:p14="http://schemas.microsoft.com/office/powerpoint/2010/main" val="2223089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Buying back earlier. (callable bonds)</a:t>
            </a:r>
          </a:p>
          <a:p>
            <a:r>
              <a:rPr lang="en-US" dirty="0"/>
              <a:t>Buy back from investor … use cash to buy back. Price is market price. </a:t>
            </a:r>
          </a:p>
          <a:p>
            <a:r>
              <a:rPr lang="en-US" dirty="0"/>
              <a:t>Depending on market price, may have loss or gain. </a:t>
            </a:r>
          </a:p>
        </p:txBody>
      </p:sp>
      <p:sp>
        <p:nvSpPr>
          <p:cNvPr id="4" name="Slide Number Placeholder 3"/>
          <p:cNvSpPr>
            <a:spLocks noGrp="1"/>
          </p:cNvSpPr>
          <p:nvPr>
            <p:ph type="sldNum" sz="quarter" idx="5"/>
          </p:nvPr>
        </p:nvSpPr>
        <p:spPr/>
        <p:txBody>
          <a:bodyPr/>
          <a:lstStyle/>
          <a:p>
            <a:fld id="{688C51AE-C483-2D4F-8F27-8D6A8821F4E1}" type="slidenum">
              <a:rPr lang="en-US" smtClean="0"/>
              <a:t>76</a:t>
            </a:fld>
            <a:endParaRPr lang="en-US" dirty="0"/>
          </a:p>
        </p:txBody>
      </p:sp>
    </p:spTree>
    <p:extLst>
      <p:ext uri="{BB962C8B-B14F-4D97-AF65-F5344CB8AC3E}">
        <p14:creationId xmlns:p14="http://schemas.microsoft.com/office/powerpoint/2010/main" val="1947526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money to buy back bonds. Need to eliminate bond payable at recorded amount. Mkt price is provided for us (103,000). </a:t>
            </a:r>
          </a:p>
          <a:p>
            <a:endParaRPr lang="en-US" dirty="0"/>
          </a:p>
          <a:p>
            <a:r>
              <a:rPr lang="en-US" dirty="0"/>
              <a:t>For PPE, we are selling asset to get </a:t>
            </a:r>
            <a:r>
              <a:rPr lang="en-US" dirty="0" err="1"/>
              <a:t>cahs</a:t>
            </a:r>
            <a:r>
              <a:rPr lang="en-US" dirty="0"/>
              <a:t>. </a:t>
            </a:r>
          </a:p>
          <a:p>
            <a:r>
              <a:rPr lang="en-US" dirty="0"/>
              <a:t>For bonds, we are paying cash to clear liability. </a:t>
            </a:r>
          </a:p>
        </p:txBody>
      </p:sp>
      <p:sp>
        <p:nvSpPr>
          <p:cNvPr id="4" name="Slide Number Placeholder 3"/>
          <p:cNvSpPr>
            <a:spLocks noGrp="1"/>
          </p:cNvSpPr>
          <p:nvPr>
            <p:ph type="sldNum" sz="quarter" idx="5"/>
          </p:nvPr>
        </p:nvSpPr>
        <p:spPr/>
        <p:txBody>
          <a:bodyPr/>
          <a:lstStyle/>
          <a:p>
            <a:fld id="{688C51AE-C483-2D4F-8F27-8D6A8821F4E1}" type="slidenum">
              <a:rPr lang="en-US" smtClean="0"/>
              <a:t>77</a:t>
            </a:fld>
            <a:endParaRPr lang="en-US" dirty="0"/>
          </a:p>
        </p:txBody>
      </p:sp>
    </p:spTree>
    <p:extLst>
      <p:ext uri="{BB962C8B-B14F-4D97-AF65-F5344CB8AC3E}">
        <p14:creationId xmlns:p14="http://schemas.microsoft.com/office/powerpoint/2010/main" val="4273725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 date: Company owes 102,000 (carrying value). </a:t>
            </a:r>
          </a:p>
          <a:p>
            <a:r>
              <a:rPr lang="en-US" dirty="0"/>
              <a:t>Int exp = 102,000 * mkt rate = 9669. We are paying more than what we owe. 10,000 covers 2 parts. 331 is used to reduce the principal, the carrying value of the bond. </a:t>
            </a:r>
          </a:p>
          <a:p>
            <a:endParaRPr lang="en-US" dirty="0"/>
          </a:p>
          <a:p>
            <a:r>
              <a:rPr lang="en-US" dirty="0"/>
              <a:t>We do similar exercise as in the discount case. </a:t>
            </a:r>
          </a:p>
          <a:p>
            <a:endParaRPr lang="en-US" dirty="0"/>
          </a:p>
          <a:p>
            <a:r>
              <a:rPr lang="en-US" dirty="0"/>
              <a:t>For last period, we fully allocated premium. The carrying value decreases from issue price to face amount on maturity. </a:t>
            </a:r>
          </a:p>
        </p:txBody>
      </p:sp>
      <p:sp>
        <p:nvSpPr>
          <p:cNvPr id="4" name="Slide Number Placeholder 3"/>
          <p:cNvSpPr>
            <a:spLocks noGrp="1"/>
          </p:cNvSpPr>
          <p:nvPr>
            <p:ph type="sldNum" sz="quarter" idx="5"/>
          </p:nvPr>
        </p:nvSpPr>
        <p:spPr/>
        <p:txBody>
          <a:bodyPr/>
          <a:lstStyle/>
          <a:p>
            <a:fld id="{688C51AE-C483-2D4F-8F27-8D6A8821F4E1}" type="slidenum">
              <a:rPr lang="en-US" smtClean="0"/>
              <a:t>78</a:t>
            </a:fld>
            <a:endParaRPr lang="en-US" dirty="0"/>
          </a:p>
        </p:txBody>
      </p:sp>
    </p:spTree>
    <p:extLst>
      <p:ext uri="{BB962C8B-B14F-4D97-AF65-F5344CB8AC3E}">
        <p14:creationId xmlns:p14="http://schemas.microsoft.com/office/powerpoint/2010/main" val="2915408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less cash (490,000) to clear liability (496,000), so is a gain. </a:t>
            </a:r>
          </a:p>
        </p:txBody>
      </p:sp>
      <p:sp>
        <p:nvSpPr>
          <p:cNvPr id="4" name="Slide Number Placeholder 3"/>
          <p:cNvSpPr>
            <a:spLocks noGrp="1"/>
          </p:cNvSpPr>
          <p:nvPr>
            <p:ph type="sldNum" sz="quarter" idx="5"/>
          </p:nvPr>
        </p:nvSpPr>
        <p:spPr/>
        <p:txBody>
          <a:bodyPr/>
          <a:lstStyle/>
          <a:p>
            <a:fld id="{688C51AE-C483-2D4F-8F27-8D6A8821F4E1}" type="slidenum">
              <a:rPr lang="en-US" smtClean="0"/>
              <a:t>79</a:t>
            </a:fld>
            <a:endParaRPr lang="en-US" dirty="0"/>
          </a:p>
        </p:txBody>
      </p:sp>
    </p:spTree>
    <p:extLst>
      <p:ext uri="{BB962C8B-B14F-4D97-AF65-F5344CB8AC3E}">
        <p14:creationId xmlns:p14="http://schemas.microsoft.com/office/powerpoint/2010/main" val="40416982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only 490,000</a:t>
            </a:r>
          </a:p>
        </p:txBody>
      </p:sp>
      <p:sp>
        <p:nvSpPr>
          <p:cNvPr id="4" name="Slide Number Placeholder 3"/>
          <p:cNvSpPr>
            <a:spLocks noGrp="1"/>
          </p:cNvSpPr>
          <p:nvPr>
            <p:ph type="sldNum" sz="quarter" idx="5"/>
          </p:nvPr>
        </p:nvSpPr>
        <p:spPr/>
        <p:txBody>
          <a:bodyPr/>
          <a:lstStyle/>
          <a:p>
            <a:fld id="{688C51AE-C483-2D4F-8F27-8D6A8821F4E1}" type="slidenum">
              <a:rPr lang="en-US" smtClean="0"/>
              <a:t>80</a:t>
            </a:fld>
            <a:endParaRPr lang="en-US" dirty="0"/>
          </a:p>
        </p:txBody>
      </p:sp>
    </p:spTree>
    <p:extLst>
      <p:ext uri="{BB962C8B-B14F-4D97-AF65-F5344CB8AC3E}">
        <p14:creationId xmlns:p14="http://schemas.microsoft.com/office/powerpoint/2010/main" val="2740929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one set of CF … equal amt of annuity. </a:t>
            </a:r>
          </a:p>
        </p:txBody>
      </p:sp>
      <p:sp>
        <p:nvSpPr>
          <p:cNvPr id="4" name="Slide Number Placeholder 3"/>
          <p:cNvSpPr>
            <a:spLocks noGrp="1"/>
          </p:cNvSpPr>
          <p:nvPr>
            <p:ph type="sldNum" sz="quarter" idx="5"/>
          </p:nvPr>
        </p:nvSpPr>
        <p:spPr/>
        <p:txBody>
          <a:bodyPr/>
          <a:lstStyle/>
          <a:p>
            <a:fld id="{688C51AE-C483-2D4F-8F27-8D6A8821F4E1}" type="slidenum">
              <a:rPr lang="en-US" smtClean="0"/>
              <a:t>82</a:t>
            </a:fld>
            <a:endParaRPr lang="en-US" dirty="0"/>
          </a:p>
        </p:txBody>
      </p:sp>
    </p:spTree>
    <p:extLst>
      <p:ext uri="{BB962C8B-B14F-4D97-AF65-F5344CB8AC3E}">
        <p14:creationId xmlns:p14="http://schemas.microsoft.com/office/powerpoint/2010/main" val="257303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 value: amount of money that will be paid back to investor (different from notes payable case)… may not be amount of money borrowed. </a:t>
            </a:r>
          </a:p>
          <a:p>
            <a:endParaRPr lang="en-US" dirty="0"/>
          </a:p>
          <a:p>
            <a:r>
              <a:rPr lang="en-US" dirty="0"/>
              <a:t>Everything </a:t>
            </a:r>
            <a:r>
              <a:rPr lang="en-US" dirty="0" err="1"/>
              <a:t>wil</a:t>
            </a:r>
            <a:r>
              <a:rPr lang="en-US" dirty="0"/>
              <a:t> be </a:t>
            </a:r>
            <a:r>
              <a:rPr lang="en-US" dirty="0" err="1"/>
              <a:t>specificed</a:t>
            </a:r>
            <a:r>
              <a:rPr lang="en-US" dirty="0"/>
              <a:t> on bond certificate. </a:t>
            </a:r>
          </a:p>
        </p:txBody>
      </p:sp>
      <p:sp>
        <p:nvSpPr>
          <p:cNvPr id="4" name="Slide Number Placeholder 3"/>
          <p:cNvSpPr>
            <a:spLocks noGrp="1"/>
          </p:cNvSpPr>
          <p:nvPr>
            <p:ph type="sldNum" sz="quarter" idx="5"/>
          </p:nvPr>
        </p:nvSpPr>
        <p:spPr/>
        <p:txBody>
          <a:bodyPr/>
          <a:lstStyle/>
          <a:p>
            <a:fld id="{688C51AE-C483-2D4F-8F27-8D6A8821F4E1}" type="slidenum">
              <a:rPr lang="en-US" smtClean="0"/>
              <a:t>14</a:t>
            </a:fld>
            <a:endParaRPr lang="en-US" dirty="0"/>
          </a:p>
        </p:txBody>
      </p:sp>
    </p:spTree>
    <p:extLst>
      <p:ext uri="{BB962C8B-B14F-4D97-AF65-F5344CB8AC3E}">
        <p14:creationId xmlns:p14="http://schemas.microsoft.com/office/powerpoint/2010/main" val="27345347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 amount = 500,000 … this is amount borrowed. 8% is required rate of return for lender (for them to willingly lend </a:t>
            </a:r>
            <a:r>
              <a:rPr lang="en-US" dirty="0" err="1"/>
              <a:t>meony</a:t>
            </a:r>
            <a:r>
              <a:rPr lang="en-US" dirty="0"/>
              <a:t>, lenders must receive this). </a:t>
            </a:r>
          </a:p>
          <a:p>
            <a:r>
              <a:rPr lang="en-US" dirty="0"/>
              <a:t>50926: computed as PVA. PVA of 50,000 with 8% return for 20 years is 500,000. </a:t>
            </a:r>
          </a:p>
          <a:p>
            <a:endParaRPr lang="en-US" dirty="0"/>
          </a:p>
          <a:p>
            <a:r>
              <a:rPr lang="en-US" dirty="0"/>
              <a:t>I am paying more than the interest expense. The difference is used to reduce the principal. One covers interest expense, the other covers principal. </a:t>
            </a:r>
          </a:p>
        </p:txBody>
      </p:sp>
      <p:sp>
        <p:nvSpPr>
          <p:cNvPr id="4" name="Slide Number Placeholder 3"/>
          <p:cNvSpPr>
            <a:spLocks noGrp="1"/>
          </p:cNvSpPr>
          <p:nvPr>
            <p:ph type="sldNum" sz="quarter" idx="5"/>
          </p:nvPr>
        </p:nvSpPr>
        <p:spPr/>
        <p:txBody>
          <a:bodyPr/>
          <a:lstStyle/>
          <a:p>
            <a:fld id="{688C51AE-C483-2D4F-8F27-8D6A8821F4E1}" type="slidenum">
              <a:rPr lang="en-US" smtClean="0"/>
              <a:t>83</a:t>
            </a:fld>
            <a:endParaRPr lang="en-US" dirty="0"/>
          </a:p>
        </p:txBody>
      </p:sp>
    </p:spTree>
    <p:extLst>
      <p:ext uri="{BB962C8B-B14F-4D97-AF65-F5344CB8AC3E}">
        <p14:creationId xmlns:p14="http://schemas.microsoft.com/office/powerpoint/2010/main" val="3853657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 date, borrower principal amount, 500,000. </a:t>
            </a:r>
          </a:p>
          <a:p>
            <a:endParaRPr lang="en-US" dirty="0"/>
          </a:p>
          <a:p>
            <a:r>
              <a:rPr lang="en-US" dirty="0"/>
              <a:t>Int exp = 40,000 for first period. </a:t>
            </a:r>
            <a:br>
              <a:rPr lang="en-US" dirty="0"/>
            </a:br>
            <a:r>
              <a:rPr lang="en-US" dirty="0"/>
              <a:t>Cash paid = installment payment , 50926. Remaining used to reduce principal. </a:t>
            </a:r>
          </a:p>
        </p:txBody>
      </p:sp>
      <p:sp>
        <p:nvSpPr>
          <p:cNvPr id="4" name="Slide Number Placeholder 3"/>
          <p:cNvSpPr>
            <a:spLocks noGrp="1"/>
          </p:cNvSpPr>
          <p:nvPr>
            <p:ph type="sldNum" sz="quarter" idx="5"/>
          </p:nvPr>
        </p:nvSpPr>
        <p:spPr/>
        <p:txBody>
          <a:bodyPr/>
          <a:lstStyle/>
          <a:p>
            <a:fld id="{688C51AE-C483-2D4F-8F27-8D6A8821F4E1}" type="slidenum">
              <a:rPr lang="en-US" smtClean="0"/>
              <a:t>84</a:t>
            </a:fld>
            <a:endParaRPr lang="en-US" dirty="0"/>
          </a:p>
        </p:txBody>
      </p:sp>
    </p:spTree>
    <p:extLst>
      <p:ext uri="{BB962C8B-B14F-4D97-AF65-F5344CB8AC3E}">
        <p14:creationId xmlns:p14="http://schemas.microsoft.com/office/powerpoint/2010/main" val="4038975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Debt to assets: TL / TA … how much of company’s resources are supported by debt. Higher it is, higher risk that company is unable to pay back debt. </a:t>
            </a:r>
          </a:p>
          <a:p>
            <a:endParaRPr lang="en-US" dirty="0"/>
          </a:p>
          <a:p>
            <a:r>
              <a:rPr lang="en-US" dirty="0"/>
              <a:t>Times interest earned: Company’s ability to pay their interest using available earnings. </a:t>
            </a:r>
          </a:p>
          <a:p>
            <a:r>
              <a:rPr lang="en-US" dirty="0"/>
              <a:t>NI + Int Exp + Income Tax Exp = EBIT (Earnings before interest and tax) … company’s earnings before they pay interest and taxes. </a:t>
            </a:r>
          </a:p>
        </p:txBody>
      </p:sp>
      <p:sp>
        <p:nvSpPr>
          <p:cNvPr id="4" name="Slide Number Placeholder 3"/>
          <p:cNvSpPr>
            <a:spLocks noGrp="1"/>
          </p:cNvSpPr>
          <p:nvPr>
            <p:ph type="sldNum" sz="quarter" idx="5"/>
          </p:nvPr>
        </p:nvSpPr>
        <p:spPr/>
        <p:txBody>
          <a:bodyPr/>
          <a:lstStyle/>
          <a:p>
            <a:fld id="{688C51AE-C483-2D4F-8F27-8D6A8821F4E1}" type="slidenum">
              <a:rPr lang="en-US" smtClean="0"/>
              <a:t>88</a:t>
            </a:fld>
            <a:endParaRPr lang="en-US" dirty="0"/>
          </a:p>
        </p:txBody>
      </p:sp>
    </p:spTree>
    <p:extLst>
      <p:ext uri="{BB962C8B-B14F-4D97-AF65-F5344CB8AC3E}">
        <p14:creationId xmlns:p14="http://schemas.microsoft.com/office/powerpoint/2010/main" val="235060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trade bonds. </a:t>
            </a:r>
          </a:p>
        </p:txBody>
      </p:sp>
      <p:sp>
        <p:nvSpPr>
          <p:cNvPr id="4" name="Slide Number Placeholder 3"/>
          <p:cNvSpPr>
            <a:spLocks noGrp="1"/>
          </p:cNvSpPr>
          <p:nvPr>
            <p:ph type="sldNum" sz="quarter" idx="5"/>
          </p:nvPr>
        </p:nvSpPr>
        <p:spPr/>
        <p:txBody>
          <a:bodyPr/>
          <a:lstStyle/>
          <a:p>
            <a:fld id="{688C51AE-C483-2D4F-8F27-8D6A8821F4E1}" type="slidenum">
              <a:rPr lang="en-US" smtClean="0"/>
              <a:t>16</a:t>
            </a:fld>
            <a:endParaRPr lang="en-US" dirty="0"/>
          </a:p>
        </p:txBody>
      </p:sp>
    </p:spTree>
    <p:extLst>
      <p:ext uri="{BB962C8B-B14F-4D97-AF65-F5344CB8AC3E}">
        <p14:creationId xmlns:p14="http://schemas.microsoft.com/office/powerpoint/2010/main" val="31029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Company raise money by issuing bond… face amount is $100,000 </a:t>
            </a:r>
            <a:r>
              <a:rPr lang="en-US" dirty="0">
                <a:latin typeface="Wingdings" pitchFamily="2" charset="77"/>
              </a:rPr>
              <a:t> amount to be paid at maturity </a:t>
            </a:r>
          </a:p>
          <a:p>
            <a:r>
              <a:rPr lang="en-US" dirty="0">
                <a:latin typeface="Wingdings" pitchFamily="2" charset="77"/>
              </a:rPr>
              <a:t>stated interest rate: interest rate on the bond certificate. </a:t>
            </a:r>
          </a:p>
          <a:p>
            <a:r>
              <a:rPr lang="en-US" dirty="0">
                <a:latin typeface="Wingdings" pitchFamily="2" charset="77"/>
              </a:rPr>
              <a:t>Bond due in 10 </a:t>
            </a:r>
            <a:r>
              <a:rPr lang="en-US" dirty="0" err="1">
                <a:latin typeface="Wingdings" pitchFamily="2" charset="77"/>
              </a:rPr>
              <a:t>yrs</a:t>
            </a:r>
            <a:r>
              <a:rPr lang="en-US" dirty="0">
                <a:latin typeface="Wingdings" pitchFamily="2" charset="77"/>
              </a:rPr>
              <a:t>, semi-annual payment. </a:t>
            </a:r>
          </a:p>
          <a:p>
            <a:endParaRPr lang="en-US" dirty="0">
              <a:latin typeface="Wingdings" pitchFamily="2" charset="77"/>
            </a:endParaRPr>
          </a:p>
          <a:p>
            <a:r>
              <a:rPr lang="en-US" dirty="0">
                <a:latin typeface="Wingdings" pitchFamily="2" charset="77"/>
              </a:rPr>
              <a:t>Investor will receive two different sets of CF</a:t>
            </a:r>
          </a:p>
          <a:p>
            <a:pPr marL="228600" indent="-228600">
              <a:buAutoNum type="arabicPeriod"/>
            </a:pPr>
            <a:r>
              <a:rPr lang="en-US" dirty="0">
                <a:latin typeface="Wingdings" pitchFamily="2" charset="77"/>
              </a:rPr>
              <a:t>Face amount = $100,000 at the end of 10 years</a:t>
            </a:r>
          </a:p>
          <a:p>
            <a:pPr marL="228600" indent="-228600">
              <a:buAutoNum type="arabicPeriod"/>
            </a:pPr>
            <a:r>
              <a:rPr lang="en-US" dirty="0">
                <a:latin typeface="Wingdings" pitchFamily="2" charset="77"/>
              </a:rPr>
              <a:t>Int </a:t>
            </a:r>
            <a:r>
              <a:rPr lang="en-US" dirty="0" err="1">
                <a:latin typeface="Wingdings" pitchFamily="2" charset="77"/>
              </a:rPr>
              <a:t>Pmt</a:t>
            </a:r>
            <a:r>
              <a:rPr lang="en-US" dirty="0">
                <a:latin typeface="Wingdings" pitchFamily="2" charset="77"/>
              </a:rPr>
              <a:t>: 35,000 each six months ($100,000 * 7% * ½)… this is calculated by the stated interest rate. </a:t>
            </a:r>
          </a:p>
          <a:p>
            <a:pPr marL="228600" indent="-228600">
              <a:buAutoNum type="arabicPeriod"/>
            </a:pPr>
            <a:endParaRPr lang="en-US" dirty="0">
              <a:latin typeface="Wingdings" pitchFamily="2" charset="77"/>
            </a:endParaRPr>
          </a:p>
          <a:p>
            <a:pPr marL="0" indent="0">
              <a:buNone/>
            </a:pPr>
            <a:r>
              <a:rPr lang="en-US" dirty="0">
                <a:latin typeface="Wingdings" pitchFamily="2" charset="77"/>
              </a:rPr>
              <a:t>Question: If bond can provide this CF, at which price will the bond be sold for today? This is the issue price. </a:t>
            </a:r>
          </a:p>
          <a:p>
            <a:pPr marL="0" indent="0">
              <a:buNone/>
            </a:pPr>
            <a:r>
              <a:rPr lang="en-US" dirty="0">
                <a:latin typeface="Wingdings" pitchFamily="2" charset="77"/>
              </a:rPr>
              <a:t>In order to answer this question, we need to think about the time value of money.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18</a:t>
            </a:fld>
            <a:endParaRPr lang="en-US" dirty="0"/>
          </a:p>
        </p:txBody>
      </p:sp>
    </p:spTree>
    <p:extLst>
      <p:ext uri="{BB962C8B-B14F-4D97-AF65-F5344CB8AC3E}">
        <p14:creationId xmlns:p14="http://schemas.microsoft.com/office/powerpoint/2010/main" val="4166967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solidFill>
                  <a:srgbClr val="FF0000"/>
                </a:solidFill>
              </a:rPr>
              <a:t>stated interest rate</a:t>
            </a:r>
            <a:r>
              <a:rPr lang="en-US" dirty="0"/>
              <a:t>: Specified in the bond contract</a:t>
            </a:r>
          </a:p>
          <a:p>
            <a:pPr lvl="1"/>
            <a:r>
              <a:rPr lang="en-US" dirty="0"/>
              <a:t>Used to compute interest payments</a:t>
            </a:r>
          </a:p>
          <a:p>
            <a:r>
              <a:rPr lang="en-US" dirty="0"/>
              <a:t>The </a:t>
            </a:r>
            <a:r>
              <a:rPr lang="en-US" i="1" dirty="0">
                <a:solidFill>
                  <a:srgbClr val="FF0000"/>
                </a:solidFill>
              </a:rPr>
              <a:t>market interest rate</a:t>
            </a:r>
            <a:r>
              <a:rPr lang="en-US" dirty="0"/>
              <a:t>: not specified in the bond contract. </a:t>
            </a:r>
          </a:p>
          <a:p>
            <a:pPr lvl="1"/>
            <a:r>
              <a:rPr lang="en-US" dirty="0"/>
              <a:t>Investors’ demand a </a:t>
            </a:r>
            <a:r>
              <a:rPr lang="en-US" dirty="0">
                <a:solidFill>
                  <a:srgbClr val="FF0000"/>
                </a:solidFill>
              </a:rPr>
              <a:t>higher market rate </a:t>
            </a:r>
            <a:r>
              <a:rPr lang="en-US" dirty="0"/>
              <a:t>for bonds that have a higher default risk</a:t>
            </a:r>
          </a:p>
          <a:p>
            <a:pPr lvl="1"/>
            <a:r>
              <a:rPr lang="en-US" dirty="0"/>
              <a:t>Used to compute price of bond</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24</a:t>
            </a:fld>
            <a:endParaRPr lang="en-US" dirty="0"/>
          </a:p>
        </p:txBody>
      </p:sp>
    </p:spTree>
    <p:extLst>
      <p:ext uri="{BB962C8B-B14F-4D97-AF65-F5344CB8AC3E}">
        <p14:creationId xmlns:p14="http://schemas.microsoft.com/office/powerpoint/2010/main" val="2593994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solidFill>
                  <a:srgbClr val="FF0000"/>
                </a:solidFill>
              </a:rPr>
              <a:t>stated interest rate</a:t>
            </a:r>
            <a:r>
              <a:rPr lang="en-US" dirty="0"/>
              <a:t>: Specified in the bond contract</a:t>
            </a:r>
          </a:p>
          <a:p>
            <a:pPr lvl="1"/>
            <a:r>
              <a:rPr lang="en-US" dirty="0"/>
              <a:t>Used to compute interest payments</a:t>
            </a:r>
          </a:p>
          <a:p>
            <a:r>
              <a:rPr lang="en-US" dirty="0"/>
              <a:t>The </a:t>
            </a:r>
            <a:r>
              <a:rPr lang="en-US" i="1" dirty="0">
                <a:solidFill>
                  <a:srgbClr val="FF0000"/>
                </a:solidFill>
              </a:rPr>
              <a:t>market interest rate</a:t>
            </a:r>
            <a:r>
              <a:rPr lang="en-US" dirty="0"/>
              <a:t>: not specified in the bond contract. </a:t>
            </a:r>
          </a:p>
          <a:p>
            <a:pPr lvl="1"/>
            <a:r>
              <a:rPr lang="en-US" dirty="0"/>
              <a:t>Investors’ demand a </a:t>
            </a:r>
            <a:r>
              <a:rPr lang="en-US" dirty="0">
                <a:solidFill>
                  <a:srgbClr val="FF0000"/>
                </a:solidFill>
              </a:rPr>
              <a:t>higher market rate </a:t>
            </a:r>
            <a:r>
              <a:rPr lang="en-US" dirty="0"/>
              <a:t>for bonds that have a higher default risk</a:t>
            </a:r>
          </a:p>
          <a:p>
            <a:pPr lvl="1"/>
            <a:r>
              <a:rPr lang="en-US" dirty="0"/>
              <a:t>Used to compute price of bond</a:t>
            </a:r>
          </a:p>
          <a:p>
            <a:endParaRPr lang="en-US" dirty="0"/>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25</a:t>
            </a:fld>
            <a:endParaRPr lang="en-US" dirty="0"/>
          </a:p>
        </p:txBody>
      </p:sp>
    </p:spTree>
    <p:extLst>
      <p:ext uri="{BB962C8B-B14F-4D97-AF65-F5344CB8AC3E}">
        <p14:creationId xmlns:p14="http://schemas.microsoft.com/office/powerpoint/2010/main" val="1031399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1331 is future value of money … i.e., $1000 today is worth $1331 in 3 years. </a:t>
            </a:r>
          </a:p>
          <a:p>
            <a:r>
              <a:rPr lang="en-US" dirty="0"/>
              <a:t>1000 is present value of money … i.e., $1331 in 3 years is worth $1000 today.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26</a:t>
            </a:fld>
            <a:endParaRPr lang="en-US" dirty="0"/>
          </a:p>
        </p:txBody>
      </p:sp>
    </p:spTree>
    <p:extLst>
      <p:ext uri="{BB962C8B-B14F-4D97-AF65-F5344CB8AC3E}">
        <p14:creationId xmlns:p14="http://schemas.microsoft.com/office/powerpoint/2010/main" val="2909917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Content Placeholder 10">
            <a:extLst>
              <a:ext uri="{FF2B5EF4-FFF2-40B4-BE49-F238E27FC236}">
                <a16:creationId xmlns:a16="http://schemas.microsoft.com/office/drawing/2014/main" id="{4CD1FE20-76F7-F520-F10A-2EDF968D3094}"/>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415860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2" name="Content Placeholder 10">
            <a:extLst>
              <a:ext uri="{FF2B5EF4-FFF2-40B4-BE49-F238E27FC236}">
                <a16:creationId xmlns:a16="http://schemas.microsoft.com/office/drawing/2014/main" id="{971C0EAA-D366-01BD-8E2C-E6758B6CC301}"/>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27577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294945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8734425" y="4795838"/>
            <a:ext cx="349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8734425" y="5840413"/>
            <a:ext cx="409575" cy="60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ABA6EDBE-9CBF-4AEE-DD3B-7C2B9AE2CD80}"/>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139300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Content Placeholder 10">
            <a:extLst>
              <a:ext uri="{FF2B5EF4-FFF2-40B4-BE49-F238E27FC236}">
                <a16:creationId xmlns:a16="http://schemas.microsoft.com/office/drawing/2014/main" id="{00793C76-6E1E-2545-E804-3201BB010927}"/>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769822"/>
            <a:ext cx="8115301" cy="4615594"/>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Content Placeholder 10">
            <a:extLst>
              <a:ext uri="{FF2B5EF4-FFF2-40B4-BE49-F238E27FC236}">
                <a16:creationId xmlns:a16="http://schemas.microsoft.com/office/drawing/2014/main" id="{00793C76-6E1E-2545-E804-3201BB010927}"/>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4" name="Rectangle 3">
            <a:extLst>
              <a:ext uri="{FF2B5EF4-FFF2-40B4-BE49-F238E27FC236}">
                <a16:creationId xmlns:a16="http://schemas.microsoft.com/office/drawing/2014/main" id="{8796D7BC-1B12-F7EA-CE16-3DFF26682CEE}"/>
              </a:ext>
            </a:extLst>
          </p:cNvPr>
          <p:cNvSpPr/>
          <p:nvPr userDrawn="1"/>
        </p:nvSpPr>
        <p:spPr>
          <a:xfrm>
            <a:off x="0" y="0"/>
            <a:ext cx="9144000" cy="1645141"/>
          </a:xfrm>
          <a:prstGeom prst="rect">
            <a:avLst/>
          </a:prstGeom>
          <a:solidFill>
            <a:srgbClr val="192B67"/>
          </a:solidFill>
          <a:ln>
            <a:solidFill>
              <a:srgbClr val="192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95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257F106F-C4AA-667D-9CFE-E44D7933D603}"/>
              </a:ext>
            </a:extLst>
          </p:cNvPr>
          <p:cNvSpPr>
            <a:spLocks noGrp="1"/>
          </p:cNvSpPr>
          <p:nvPr>
            <p:ph sz="quarter" idx="23"/>
          </p:nvPr>
        </p:nvSpPr>
        <p:spPr>
          <a:xfrm>
            <a:off x="7985125" y="4398963"/>
            <a:ext cx="895350" cy="1095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2">
            <a:extLst>
              <a:ext uri="{FF2B5EF4-FFF2-40B4-BE49-F238E27FC236}">
                <a16:creationId xmlns:a16="http://schemas.microsoft.com/office/drawing/2014/main" id="{EE36D992-6310-72BF-1EFC-A45406EBBB76}"/>
              </a:ext>
            </a:extLst>
          </p:cNvPr>
          <p:cNvSpPr>
            <a:spLocks noGrp="1"/>
          </p:cNvSpPr>
          <p:nvPr>
            <p:ph sz="quarter" idx="24"/>
          </p:nvPr>
        </p:nvSpPr>
        <p:spPr>
          <a:xfrm>
            <a:off x="8816975" y="4287838"/>
            <a:ext cx="404813"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657C64BB-64B9-A901-34F3-2A3346D7E71E}"/>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56240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32"/>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3" r:id="rId5"/>
    <p:sldLayoutId id="2147483711" r:id="rId6"/>
    <p:sldLayoutId id="2147483699" r:id="rId7"/>
    <p:sldLayoutId id="2147483688" r:id="rId8"/>
    <p:sldLayoutId id="2147483700" r:id="rId9"/>
    <p:sldLayoutId id="2147483676" r:id="rId10"/>
    <p:sldLayoutId id="2147483701" r:id="rId11"/>
    <p:sldLayoutId id="2147483689" r:id="rId12"/>
    <p:sldLayoutId id="2147483702" r:id="rId13"/>
    <p:sldLayoutId id="2147483690" r:id="rId14"/>
    <p:sldLayoutId id="2147483703" r:id="rId15"/>
    <p:sldLayoutId id="2147483692" r:id="rId16"/>
    <p:sldLayoutId id="2147483704" r:id="rId17"/>
    <p:sldLayoutId id="2147483693" r:id="rId18"/>
    <p:sldLayoutId id="2147483705" r:id="rId19"/>
    <p:sldLayoutId id="2147483691" r:id="rId20"/>
    <p:sldLayoutId id="2147483706" r:id="rId21"/>
    <p:sldLayoutId id="2147483694" r:id="rId22"/>
    <p:sldLayoutId id="2147483707" r:id="rId23"/>
    <p:sldLayoutId id="2147483695" r:id="rId24"/>
    <p:sldLayoutId id="2147483708" r:id="rId25"/>
    <p:sldLayoutId id="2147483696" r:id="rId26"/>
    <p:sldLayoutId id="2147483709" r:id="rId27"/>
    <p:sldLayoutId id="2147483710" r:id="rId28"/>
    <p:sldLayoutId id="2147483698" r:id="rId29"/>
    <p:sldLayoutId id="2147483712" r:id="rId30"/>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5.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44629"/>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11</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Non-Current Liabilities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167802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F31F-5A77-FC92-B0F5-7EEB5F7A6220}"/>
              </a:ext>
            </a:extLst>
          </p:cNvPr>
          <p:cNvSpPr>
            <a:spLocks noGrp="1"/>
          </p:cNvSpPr>
          <p:nvPr>
            <p:ph type="title"/>
          </p:nvPr>
        </p:nvSpPr>
        <p:spPr/>
        <p:txBody>
          <a:bodyPr/>
          <a:lstStyle/>
          <a:p>
            <a:r>
              <a:rPr lang="en-US" dirty="0"/>
              <a:t>Who issues bond</a:t>
            </a:r>
          </a:p>
        </p:txBody>
      </p:sp>
      <p:pic>
        <p:nvPicPr>
          <p:cNvPr id="5" name="Content Placeholder 4">
            <a:extLst>
              <a:ext uri="{FF2B5EF4-FFF2-40B4-BE49-F238E27FC236}">
                <a16:creationId xmlns:a16="http://schemas.microsoft.com/office/drawing/2014/main" id="{78E4B14F-EE1F-1218-C5F5-B86F48B61FA9}"/>
              </a:ext>
            </a:extLst>
          </p:cNvPr>
          <p:cNvPicPr>
            <a:picLocks noGrp="1" noChangeAspect="1"/>
          </p:cNvPicPr>
          <p:nvPr>
            <p:ph sz="quarter" idx="12"/>
          </p:nvPr>
        </p:nvPicPr>
        <p:blipFill>
          <a:blip r:embed="rId2"/>
          <a:stretch>
            <a:fillRect/>
          </a:stretch>
        </p:blipFill>
        <p:spPr>
          <a:xfrm>
            <a:off x="235597" y="1829756"/>
            <a:ext cx="8115300" cy="3368166"/>
          </a:xfrm>
          <a:prstGeom prst="rect">
            <a:avLst/>
          </a:prstGeom>
        </p:spPr>
      </p:pic>
      <p:sp>
        <p:nvSpPr>
          <p:cNvPr id="4" name="Content Placeholder 3">
            <a:extLst>
              <a:ext uri="{FF2B5EF4-FFF2-40B4-BE49-F238E27FC236}">
                <a16:creationId xmlns:a16="http://schemas.microsoft.com/office/drawing/2014/main" id="{7764BFC6-0CA1-5FAA-4B57-99DCECAFE90D}"/>
              </a:ext>
            </a:extLst>
          </p:cNvPr>
          <p:cNvSpPr>
            <a:spLocks noGrp="1"/>
          </p:cNvSpPr>
          <p:nvPr>
            <p:ph sz="quarter" idx="25"/>
          </p:nvPr>
        </p:nvSpPr>
        <p:spPr/>
        <p:txBody>
          <a:bodyPr/>
          <a:lstStyle/>
          <a:p>
            <a:endParaRPr lang="en-US"/>
          </a:p>
        </p:txBody>
      </p:sp>
      <p:sp>
        <p:nvSpPr>
          <p:cNvPr id="6" name="Oval 5">
            <a:extLst>
              <a:ext uri="{FF2B5EF4-FFF2-40B4-BE49-F238E27FC236}">
                <a16:creationId xmlns:a16="http://schemas.microsoft.com/office/drawing/2014/main" id="{D5C16CBC-6951-FA89-DF03-38FA02570643}"/>
              </a:ext>
            </a:extLst>
          </p:cNvPr>
          <p:cNvSpPr/>
          <p:nvPr/>
        </p:nvSpPr>
        <p:spPr>
          <a:xfrm>
            <a:off x="2796466" y="1566799"/>
            <a:ext cx="1899821" cy="1198485"/>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AA4ECC5-EE29-9972-7703-16664736A4D4}"/>
              </a:ext>
            </a:extLst>
          </p:cNvPr>
          <p:cNvSpPr txBox="1"/>
          <p:nvPr/>
        </p:nvSpPr>
        <p:spPr>
          <a:xfrm>
            <a:off x="6408476" y="1309567"/>
            <a:ext cx="2325949" cy="1200329"/>
          </a:xfrm>
          <a:prstGeom prst="rect">
            <a:avLst/>
          </a:prstGeom>
          <a:noFill/>
        </p:spPr>
        <p:txBody>
          <a:bodyPr wrap="square" rtlCol="0">
            <a:spAutoFit/>
          </a:bodyPr>
          <a:lstStyle/>
          <a:p>
            <a:r>
              <a:rPr lang="en-US" dirty="0"/>
              <a:t>Caused 2008 financial crisis. If interested, you can watch the movie the big short</a:t>
            </a:r>
          </a:p>
        </p:txBody>
      </p:sp>
      <p:sp>
        <p:nvSpPr>
          <p:cNvPr id="8" name="TextBox 7">
            <a:extLst>
              <a:ext uri="{FF2B5EF4-FFF2-40B4-BE49-F238E27FC236}">
                <a16:creationId xmlns:a16="http://schemas.microsoft.com/office/drawing/2014/main" id="{66E7C972-6745-B3BE-ACD8-570A495CEF35}"/>
              </a:ext>
            </a:extLst>
          </p:cNvPr>
          <p:cNvSpPr txBox="1"/>
          <p:nvPr/>
        </p:nvSpPr>
        <p:spPr>
          <a:xfrm>
            <a:off x="3649000" y="5021912"/>
            <a:ext cx="2325949" cy="369332"/>
          </a:xfrm>
          <a:prstGeom prst="rect">
            <a:avLst/>
          </a:prstGeom>
          <a:noFill/>
        </p:spPr>
        <p:txBody>
          <a:bodyPr wrap="square" rtlCol="0">
            <a:spAutoFit/>
          </a:bodyPr>
          <a:lstStyle/>
          <a:p>
            <a:r>
              <a:rPr lang="zh-CN" altLang="en-US" dirty="0"/>
              <a:t>政府债</a:t>
            </a:r>
            <a:r>
              <a:rPr lang="en-US" altLang="zh-CN" dirty="0"/>
              <a:t>/</a:t>
            </a:r>
            <a:r>
              <a:rPr lang="zh-CN" altLang="en-US" dirty="0"/>
              <a:t>国债</a:t>
            </a:r>
            <a:endParaRPr lang="en-US" dirty="0"/>
          </a:p>
        </p:txBody>
      </p:sp>
    </p:spTree>
    <p:extLst>
      <p:ext uri="{BB962C8B-B14F-4D97-AF65-F5344CB8AC3E}">
        <p14:creationId xmlns:p14="http://schemas.microsoft.com/office/powerpoint/2010/main" val="418919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Types of Bonds</a:t>
            </a:r>
            <a:endParaRPr lang="en-IN" dirty="0"/>
          </a:p>
        </p:txBody>
      </p:sp>
      <p:sp>
        <p:nvSpPr>
          <p:cNvPr id="3" name="Content Placeholder 2">
            <a:extLst>
              <a:ext uri="{FF2B5EF4-FFF2-40B4-BE49-F238E27FC236}">
                <a16:creationId xmlns:a16="http://schemas.microsoft.com/office/drawing/2014/main" id="{9870ED4A-A12A-5C64-CE5C-8B073B71820D}"/>
              </a:ext>
            </a:extLst>
          </p:cNvPr>
          <p:cNvSpPr>
            <a:spLocks noGrp="1"/>
          </p:cNvSpPr>
          <p:nvPr>
            <p:ph sz="quarter" idx="12"/>
          </p:nvPr>
        </p:nvSpPr>
        <p:spPr/>
        <p:txBody>
          <a:bodyPr/>
          <a:lstStyle/>
          <a:p>
            <a:pPr marL="0" indent="0">
              <a:buNone/>
            </a:pPr>
            <a:r>
              <a:rPr lang="en-US" b="1" dirty="0"/>
              <a:t>Secured and Unsecured Bonds </a:t>
            </a:r>
          </a:p>
          <a:p>
            <a:r>
              <a:rPr lang="en-US" b="1" dirty="0">
                <a:solidFill>
                  <a:schemeClr val="accent2"/>
                </a:solidFill>
              </a:rPr>
              <a:t>Secured bonds</a:t>
            </a:r>
            <a:r>
              <a:rPr lang="en-US" dirty="0"/>
              <a:t> have specific assets of issuer pledged as collateral for bonds </a:t>
            </a:r>
          </a:p>
          <a:p>
            <a:pPr lvl="1"/>
            <a:r>
              <a:rPr lang="en-US" dirty="0"/>
              <a:t>In case of bankruptcy, </a:t>
            </a:r>
            <a:r>
              <a:rPr lang="en-US" dirty="0">
                <a:solidFill>
                  <a:srgbClr val="FF0000"/>
                </a:solidFill>
              </a:rPr>
              <a:t>bondholder will have claim on the collateral</a:t>
            </a:r>
            <a:r>
              <a:rPr lang="en-US" dirty="0"/>
              <a:t>. </a:t>
            </a:r>
          </a:p>
          <a:p>
            <a:r>
              <a:rPr lang="en-US" b="1" dirty="0">
                <a:solidFill>
                  <a:schemeClr val="accent2"/>
                </a:solidFill>
              </a:rPr>
              <a:t>Unsecured bonds</a:t>
            </a:r>
            <a:r>
              <a:rPr lang="en-US" dirty="0"/>
              <a:t> are issued against general credit of borrower</a:t>
            </a:r>
          </a:p>
          <a:p>
            <a:pPr lvl="1"/>
            <a:r>
              <a:rPr lang="en-US" dirty="0">
                <a:solidFill>
                  <a:srgbClr val="FF0000"/>
                </a:solidFill>
              </a:rPr>
              <a:t>No collateral involved</a:t>
            </a:r>
            <a:r>
              <a:rPr lang="en-US" dirty="0"/>
              <a:t>. Borrower is using their credit (i.e., reputation) to borrow.</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80886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C6EE4-0CDA-0F57-537F-869B4FFB925F}"/>
              </a:ext>
            </a:extLst>
          </p:cNvPr>
          <p:cNvSpPr>
            <a:spLocks noGrp="1"/>
          </p:cNvSpPr>
          <p:nvPr>
            <p:ph type="title"/>
          </p:nvPr>
        </p:nvSpPr>
        <p:spPr/>
        <p:txBody>
          <a:bodyPr/>
          <a:lstStyle/>
          <a:p>
            <a:r>
              <a:rPr lang="en-US" dirty="0"/>
              <a:t>Additional Types of Bonds</a:t>
            </a:r>
            <a:endParaRPr lang="en-IN" dirty="0"/>
          </a:p>
        </p:txBody>
      </p:sp>
      <p:sp>
        <p:nvSpPr>
          <p:cNvPr id="10" name="Content Placeholder 9">
            <a:extLst>
              <a:ext uri="{FF2B5EF4-FFF2-40B4-BE49-F238E27FC236}">
                <a16:creationId xmlns:a16="http://schemas.microsoft.com/office/drawing/2014/main" id="{28F12EAE-2381-2BB9-BCF6-442CBBD5F7B0}"/>
              </a:ext>
            </a:extLst>
          </p:cNvPr>
          <p:cNvSpPr>
            <a:spLocks noGrp="1"/>
          </p:cNvSpPr>
          <p:nvPr>
            <p:ph sz="quarter" idx="12"/>
          </p:nvPr>
        </p:nvSpPr>
        <p:spPr>
          <a:xfrm>
            <a:off x="513862" y="1424065"/>
            <a:ext cx="5063073" cy="4710493"/>
          </a:xfrm>
        </p:spPr>
        <p:txBody>
          <a:bodyPr>
            <a:normAutofit/>
          </a:bodyPr>
          <a:lstStyle/>
          <a:p>
            <a:pPr marL="0" indent="0">
              <a:buNone/>
            </a:pPr>
            <a:r>
              <a:rPr lang="en-US" b="1" dirty="0"/>
              <a:t>Convertible and Callable Bonds </a:t>
            </a:r>
          </a:p>
          <a:p>
            <a:r>
              <a:rPr lang="en-US" b="1" dirty="0">
                <a:solidFill>
                  <a:schemeClr val="accent2"/>
                </a:solidFill>
              </a:rPr>
              <a:t>Convertible bonds </a:t>
            </a:r>
            <a:r>
              <a:rPr lang="en-US" dirty="0"/>
              <a:t>can be </a:t>
            </a:r>
            <a:r>
              <a:rPr lang="en-US" dirty="0">
                <a:solidFill>
                  <a:srgbClr val="FF0000"/>
                </a:solidFill>
              </a:rPr>
              <a:t>converted into ordinary shares </a:t>
            </a:r>
            <a:r>
              <a:rPr lang="en-US" dirty="0"/>
              <a:t>at bondholder’s option </a:t>
            </a:r>
          </a:p>
          <a:p>
            <a:r>
              <a:rPr lang="en-US" b="1" dirty="0">
                <a:solidFill>
                  <a:schemeClr val="accent2"/>
                </a:solidFill>
              </a:rPr>
              <a:t>Callable bonds</a:t>
            </a:r>
            <a:r>
              <a:rPr lang="en-US" dirty="0"/>
              <a:t> can be redeemed (bought back), </a:t>
            </a:r>
            <a:r>
              <a:rPr lang="en-US" dirty="0">
                <a:solidFill>
                  <a:srgbClr val="FF0000"/>
                </a:solidFill>
              </a:rPr>
              <a:t>by issuing company, at a stated currency amount </a:t>
            </a:r>
            <a:r>
              <a:rPr lang="en-US" dirty="0"/>
              <a:t>prior to maturity</a:t>
            </a:r>
          </a:p>
        </p:txBody>
      </p:sp>
      <p:pic>
        <p:nvPicPr>
          <p:cNvPr id="11" name="Content Placeholder 2" descr="An illustration depicts the concepts of convertible bonds and callable bonds. Convertible bonds are illustrated with two cars. The hardtop car is marked bond. An arrow points from the hardtop car to a convertible car that is marked stock. Callable bonds are illustrated with a building that has a callout marked, &quot;Hey Harv, call in those bonds.&quot; Three cell phones to the right of the building are labeled as bond.">
            <a:extLst>
              <a:ext uri="{FF2B5EF4-FFF2-40B4-BE49-F238E27FC236}">
                <a16:creationId xmlns:a16="http://schemas.microsoft.com/office/drawing/2014/main" id="{A7880732-FAB3-5DB0-C832-86FEC653496B}"/>
              </a:ext>
            </a:extLst>
          </p:cNvPr>
          <p:cNvPicPr>
            <a:picLocks noGrp="1" noChangeAspect="1"/>
          </p:cNvPicPr>
          <p:nvPr>
            <p:ph type="pic" sz="quarter" idx="17"/>
          </p:nvPr>
        </p:nvPicPr>
        <p:blipFill rotWithShape="1">
          <a:blip r:embed="rId3"/>
          <a:stretch/>
        </p:blipFill>
        <p:spPr>
          <a:xfrm>
            <a:off x="6018654" y="1286308"/>
            <a:ext cx="2434343" cy="5053107"/>
          </a:xfrm>
          <a:prstGeom prst="rect">
            <a:avLst/>
          </a:prstGeom>
        </p:spPr>
      </p:pic>
      <p:sp>
        <p:nvSpPr>
          <p:cNvPr id="14" name="Content Placeholder 5">
            <a:extLst>
              <a:ext uri="{FF2B5EF4-FFF2-40B4-BE49-F238E27FC236}">
                <a16:creationId xmlns:a16="http://schemas.microsoft.com/office/drawing/2014/main" id="{93B10F9B-ED68-DCDD-7781-51BDC73E759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0353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Issuing Procedures</a:t>
            </a:r>
            <a:endParaRPr lang="en-IN" dirty="0"/>
          </a:p>
        </p:txBody>
      </p:sp>
      <p:sp>
        <p:nvSpPr>
          <p:cNvPr id="3" name="Content Placeholder 2">
            <a:extLst>
              <a:ext uri="{FF2B5EF4-FFF2-40B4-BE49-F238E27FC236}">
                <a16:creationId xmlns:a16="http://schemas.microsoft.com/office/drawing/2014/main" id="{1EC7B52C-5F91-3AD3-BA88-9B05F5FE5449}"/>
              </a:ext>
            </a:extLst>
          </p:cNvPr>
          <p:cNvSpPr>
            <a:spLocks noGrp="1"/>
          </p:cNvSpPr>
          <p:nvPr>
            <p:ph sz="quarter" idx="12"/>
          </p:nvPr>
        </p:nvSpPr>
        <p:spPr/>
        <p:txBody>
          <a:bodyPr>
            <a:normAutofit lnSpcReduction="10000"/>
          </a:bodyPr>
          <a:lstStyle/>
          <a:p>
            <a:r>
              <a:rPr lang="en-US" dirty="0"/>
              <a:t>Government laws grant companies power to issue bonds </a:t>
            </a:r>
          </a:p>
          <a:p>
            <a:r>
              <a:rPr lang="en-US" dirty="0"/>
              <a:t>Board of directors and shareholders usually must approve bond issues</a:t>
            </a:r>
          </a:p>
          <a:p>
            <a:r>
              <a:rPr lang="en-US" dirty="0"/>
              <a:t>Board of directors must stipulate number of bonds to be authorized, total face value, and contractual interest rate</a:t>
            </a:r>
          </a:p>
          <a:p>
            <a:r>
              <a:rPr lang="en-US" dirty="0"/>
              <a:t>Terms of bond are set forth in a legal document called a bond indenture</a:t>
            </a:r>
          </a:p>
          <a:p>
            <a:r>
              <a:rPr lang="en-US" dirty="0"/>
              <a:t>Find an investment bank to sell the bond to investors (underwriting)</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44543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Bond Terminology</a:t>
            </a:r>
            <a:endParaRPr lang="en-IN" dirty="0"/>
          </a:p>
        </p:txBody>
      </p:sp>
      <p:sp>
        <p:nvSpPr>
          <p:cNvPr id="3" name="Content Placeholder 2">
            <a:extLst>
              <a:ext uri="{FF2B5EF4-FFF2-40B4-BE49-F238E27FC236}">
                <a16:creationId xmlns:a16="http://schemas.microsoft.com/office/drawing/2014/main" id="{1EC7B52C-5F91-3AD3-BA88-9B05F5FE5449}"/>
              </a:ext>
            </a:extLst>
          </p:cNvPr>
          <p:cNvSpPr>
            <a:spLocks noGrp="1"/>
          </p:cNvSpPr>
          <p:nvPr>
            <p:ph sz="quarter" idx="12"/>
          </p:nvPr>
        </p:nvSpPr>
        <p:spPr/>
        <p:txBody>
          <a:bodyPr>
            <a:normAutofit lnSpcReduction="10000"/>
          </a:bodyPr>
          <a:lstStyle/>
          <a:p>
            <a:r>
              <a:rPr lang="en-US" b="1" dirty="0">
                <a:solidFill>
                  <a:schemeClr val="accent2"/>
                </a:solidFill>
              </a:rPr>
              <a:t>Bond certificate </a:t>
            </a:r>
          </a:p>
          <a:p>
            <a:pPr lvl="1"/>
            <a:r>
              <a:rPr lang="en-US" dirty="0"/>
              <a:t>Issued to investor</a:t>
            </a:r>
          </a:p>
          <a:p>
            <a:pPr lvl="1"/>
            <a:r>
              <a:rPr lang="en-US" dirty="0"/>
              <a:t>Provides name of the issuer, face value, contractual interest rate, and maturity date</a:t>
            </a:r>
          </a:p>
          <a:p>
            <a:r>
              <a:rPr lang="en-US" b="1" dirty="0">
                <a:solidFill>
                  <a:schemeClr val="accent2"/>
                </a:solidFill>
              </a:rPr>
              <a:t>Face value</a:t>
            </a:r>
            <a:r>
              <a:rPr lang="en-US" dirty="0"/>
              <a:t> - principal due at maturity</a:t>
            </a:r>
          </a:p>
          <a:p>
            <a:pPr lvl="1"/>
            <a:r>
              <a:rPr lang="en-US" dirty="0"/>
              <a:t>Amount of money that will be paid back to investor. May not be amount of money borrowed. </a:t>
            </a:r>
          </a:p>
          <a:p>
            <a:r>
              <a:rPr lang="en-US" b="1" dirty="0">
                <a:solidFill>
                  <a:schemeClr val="accent2"/>
                </a:solidFill>
              </a:rPr>
              <a:t>Maturity date</a:t>
            </a:r>
            <a:r>
              <a:rPr lang="en-US" dirty="0"/>
              <a:t> - date final payment is due </a:t>
            </a:r>
          </a:p>
          <a:p>
            <a:r>
              <a:rPr lang="en-US" b="1" dirty="0">
                <a:solidFill>
                  <a:schemeClr val="accent2"/>
                </a:solidFill>
              </a:rPr>
              <a:t>Contractual interest rate</a:t>
            </a:r>
            <a:r>
              <a:rPr lang="en-US" dirty="0"/>
              <a:t> – annual rate used to determine cash interest paid, also referred to as the </a:t>
            </a:r>
            <a:r>
              <a:rPr lang="en-US" b="1" dirty="0"/>
              <a:t>stated rate or coupon rate</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30711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C6EE4-0CDA-0F57-537F-869B4FFB925F}"/>
              </a:ext>
            </a:extLst>
          </p:cNvPr>
          <p:cNvSpPr>
            <a:spLocks noGrp="1"/>
          </p:cNvSpPr>
          <p:nvPr>
            <p:ph type="title"/>
          </p:nvPr>
        </p:nvSpPr>
        <p:spPr/>
        <p:txBody>
          <a:bodyPr/>
          <a:lstStyle/>
          <a:p>
            <a:r>
              <a:rPr lang="en-US" dirty="0"/>
              <a:t>Bond Certificate</a:t>
            </a:r>
            <a:endParaRPr lang="en-IN" dirty="0"/>
          </a:p>
        </p:txBody>
      </p:sp>
      <p:pic>
        <p:nvPicPr>
          <p:cNvPr id="8" name="Picture Placeholder 7" descr="An illustration of a bond certificate. The issuer of the bond is International Minerals and Chemical Corporation. Beneath the issuer's name reads 6.875% sinking fund debenture due May 1, 2025, marked as the maturity date. Beneath the maturity date, there is a specimen stamp, under which is written five thousand dollars which is labeled as face or par value. The contractual interest rate is presented as 6.875% due 2025. ">
            <a:extLst>
              <a:ext uri="{FF2B5EF4-FFF2-40B4-BE49-F238E27FC236}">
                <a16:creationId xmlns:a16="http://schemas.microsoft.com/office/drawing/2014/main" id="{395559B9-0F15-6E14-83E9-18634EFB156E}"/>
              </a:ext>
            </a:extLst>
          </p:cNvPr>
          <p:cNvPicPr>
            <a:picLocks noGrp="1" noChangeAspect="1"/>
          </p:cNvPicPr>
          <p:nvPr>
            <p:ph type="pic" sz="quarter" idx="17"/>
          </p:nvPr>
        </p:nvPicPr>
        <p:blipFill rotWithShape="1">
          <a:blip r:embed="rId2"/>
          <a:stretch/>
        </p:blipFill>
        <p:spPr>
          <a:xfrm>
            <a:off x="1775930" y="1175135"/>
            <a:ext cx="5802159" cy="4683970"/>
          </a:xfrm>
          <a:prstGeom prst="rect">
            <a:avLst/>
          </a:prstGeom>
        </p:spPr>
      </p:pic>
      <p:sp>
        <p:nvSpPr>
          <p:cNvPr id="9" name="Content Placeholder 8">
            <a:extLst>
              <a:ext uri="{FF2B5EF4-FFF2-40B4-BE49-F238E27FC236}">
                <a16:creationId xmlns:a16="http://schemas.microsoft.com/office/drawing/2014/main" id="{1D7D78C5-CC2D-8444-5E27-56D1EFD5D54A}"/>
              </a:ext>
            </a:extLst>
          </p:cNvPr>
          <p:cNvSpPr>
            <a:spLocks noGrp="1"/>
          </p:cNvSpPr>
          <p:nvPr>
            <p:ph sz="quarter" idx="18"/>
          </p:nvPr>
        </p:nvSpPr>
        <p:spPr>
          <a:xfrm>
            <a:off x="1188583" y="5958962"/>
            <a:ext cx="4124515" cy="407481"/>
          </a:xfrm>
        </p:spPr>
        <p:txBody>
          <a:bodyPr>
            <a:normAutofit/>
          </a:bodyPr>
          <a:lstStyle/>
          <a:p>
            <a:pPr marL="0" indent="0">
              <a:buNone/>
            </a:pPr>
            <a:r>
              <a:rPr lang="en-CA" sz="2000" b="1" dirty="0"/>
              <a:t>Illustration 11.1: </a:t>
            </a:r>
            <a:r>
              <a:rPr lang="en-CA" sz="2000" dirty="0"/>
              <a:t>Bond certificate </a:t>
            </a:r>
          </a:p>
        </p:txBody>
      </p:sp>
      <p:sp>
        <p:nvSpPr>
          <p:cNvPr id="14" name="Content Placeholder 5">
            <a:extLst>
              <a:ext uri="{FF2B5EF4-FFF2-40B4-BE49-F238E27FC236}">
                <a16:creationId xmlns:a16="http://schemas.microsoft.com/office/drawing/2014/main" id="{6FA4BFAF-444F-62A2-7C61-B814FF49C6F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482050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368412-E6F3-17DC-3F9A-A49CA8F2C87D}"/>
              </a:ext>
            </a:extLst>
          </p:cNvPr>
          <p:cNvSpPr>
            <a:spLocks noGrp="1"/>
          </p:cNvSpPr>
          <p:nvPr>
            <p:ph type="title"/>
          </p:nvPr>
        </p:nvSpPr>
        <p:spPr/>
        <p:txBody>
          <a:bodyPr/>
          <a:lstStyle/>
          <a:p>
            <a:r>
              <a:rPr lang="en-IN" dirty="0"/>
              <a:t>Bond Trading</a:t>
            </a:r>
          </a:p>
        </p:txBody>
      </p:sp>
      <p:sp>
        <p:nvSpPr>
          <p:cNvPr id="6" name="Content Placeholder 5">
            <a:extLst>
              <a:ext uri="{FF2B5EF4-FFF2-40B4-BE49-F238E27FC236}">
                <a16:creationId xmlns:a16="http://schemas.microsoft.com/office/drawing/2014/main" id="{B5879C5B-9F62-61E9-FFF1-98F166523F44}"/>
              </a:ext>
            </a:extLst>
          </p:cNvPr>
          <p:cNvSpPr>
            <a:spLocks noGrp="1"/>
          </p:cNvSpPr>
          <p:nvPr>
            <p:ph sz="quarter" idx="12"/>
          </p:nvPr>
        </p:nvSpPr>
        <p:spPr>
          <a:xfrm>
            <a:off x="513862" y="1297319"/>
            <a:ext cx="8630138" cy="3118438"/>
          </a:xfrm>
        </p:spPr>
        <p:txBody>
          <a:bodyPr>
            <a:noAutofit/>
          </a:bodyPr>
          <a:lstStyle/>
          <a:p>
            <a:r>
              <a:rPr lang="en-US" dirty="0"/>
              <a:t>Bondholders can sell their bonds at any time on national securities exchanges </a:t>
            </a:r>
          </a:p>
          <a:p>
            <a:r>
              <a:rPr lang="en-US" dirty="0"/>
              <a:t>Bonds prices are quoted as a percentage of face value</a:t>
            </a:r>
          </a:p>
          <a:p>
            <a:r>
              <a:rPr lang="en-US" dirty="0"/>
              <a:t>Market information for bonds:</a:t>
            </a:r>
          </a:p>
        </p:txBody>
      </p:sp>
      <p:sp>
        <p:nvSpPr>
          <p:cNvPr id="14" name="Content Placeholder 5">
            <a:extLst>
              <a:ext uri="{FF2B5EF4-FFF2-40B4-BE49-F238E27FC236}">
                <a16:creationId xmlns:a16="http://schemas.microsoft.com/office/drawing/2014/main" id="{FE431470-25FF-F3E2-1F56-910DDC90F47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pic>
        <p:nvPicPr>
          <p:cNvPr id="7" name="Picture 6">
            <a:extLst>
              <a:ext uri="{FF2B5EF4-FFF2-40B4-BE49-F238E27FC236}">
                <a16:creationId xmlns:a16="http://schemas.microsoft.com/office/drawing/2014/main" id="{912C28B7-8F67-10C8-0306-F2F973885B6D}"/>
              </a:ext>
            </a:extLst>
          </p:cNvPr>
          <p:cNvPicPr>
            <a:picLocks noChangeAspect="1"/>
          </p:cNvPicPr>
          <p:nvPr/>
        </p:nvPicPr>
        <p:blipFill rotWithShape="1">
          <a:blip r:embed="rId3"/>
          <a:srcRect l="46990" t="18486" r="26796" b="42985"/>
          <a:stretch/>
        </p:blipFill>
        <p:spPr>
          <a:xfrm>
            <a:off x="895442" y="3701988"/>
            <a:ext cx="5468645" cy="1937690"/>
          </a:xfrm>
          <a:prstGeom prst="rect">
            <a:avLst/>
          </a:prstGeom>
        </p:spPr>
      </p:pic>
      <p:pic>
        <p:nvPicPr>
          <p:cNvPr id="11" name="Picture 10">
            <a:extLst>
              <a:ext uri="{FF2B5EF4-FFF2-40B4-BE49-F238E27FC236}">
                <a16:creationId xmlns:a16="http://schemas.microsoft.com/office/drawing/2014/main" id="{EC1DFD7C-AD8B-3B73-62ED-39ECCC473DA8}"/>
              </a:ext>
            </a:extLst>
          </p:cNvPr>
          <p:cNvPicPr>
            <a:picLocks noChangeAspect="1"/>
          </p:cNvPicPr>
          <p:nvPr/>
        </p:nvPicPr>
        <p:blipFill rotWithShape="1">
          <a:blip r:embed="rId4"/>
          <a:srcRect l="44175" t="30568" r="4479" b="16271"/>
          <a:stretch/>
        </p:blipFill>
        <p:spPr>
          <a:xfrm>
            <a:off x="513862" y="3622991"/>
            <a:ext cx="7763448" cy="1937690"/>
          </a:xfrm>
          <a:prstGeom prst="rect">
            <a:avLst/>
          </a:prstGeom>
        </p:spPr>
      </p:pic>
    </p:spTree>
    <p:extLst>
      <p:ext uri="{BB962C8B-B14F-4D97-AF65-F5344CB8AC3E}">
        <p14:creationId xmlns:p14="http://schemas.microsoft.com/office/powerpoint/2010/main" val="378458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a:xfrm>
            <a:off x="514353" y="460255"/>
            <a:ext cx="8115301" cy="1042620"/>
          </a:xfrm>
        </p:spPr>
        <p:txBody>
          <a:bodyPr>
            <a:noAutofit/>
          </a:bodyPr>
          <a:lstStyle/>
          <a:p>
            <a:r>
              <a:rPr lang="en-US" dirty="0"/>
              <a:t>Determining the Market Price of a Bond</a:t>
            </a:r>
            <a:endParaRPr lang="en-IN" dirty="0"/>
          </a:p>
        </p:txBody>
      </p:sp>
      <p:sp>
        <p:nvSpPr>
          <p:cNvPr id="3" name="Content Placeholder 2">
            <a:extLst>
              <a:ext uri="{FF2B5EF4-FFF2-40B4-BE49-F238E27FC236}">
                <a16:creationId xmlns:a16="http://schemas.microsoft.com/office/drawing/2014/main" id="{1EC7B52C-5F91-3AD3-BA88-9B05F5FE5449}"/>
              </a:ext>
            </a:extLst>
          </p:cNvPr>
          <p:cNvSpPr>
            <a:spLocks noGrp="1"/>
          </p:cNvSpPr>
          <p:nvPr>
            <p:ph sz="quarter" idx="12"/>
          </p:nvPr>
        </p:nvSpPr>
        <p:spPr>
          <a:xfrm>
            <a:off x="513862" y="1747319"/>
            <a:ext cx="8115301" cy="4638097"/>
          </a:xfrm>
        </p:spPr>
        <p:txBody>
          <a:bodyPr/>
          <a:lstStyle/>
          <a:p>
            <a:pPr marL="0" indent="0">
              <a:buNone/>
            </a:pPr>
            <a:r>
              <a:rPr lang="en-US" dirty="0"/>
              <a:t>Current market price (present value) of a bond is a function of three factors:</a:t>
            </a:r>
          </a:p>
          <a:p>
            <a:pPr marL="514350" indent="-514350">
              <a:buFont typeface="+mj-lt"/>
              <a:buAutoNum type="arabicPeriod"/>
            </a:pPr>
            <a:r>
              <a:rPr lang="en-US" dirty="0"/>
              <a:t>amounts to be received,</a:t>
            </a:r>
          </a:p>
          <a:p>
            <a:pPr marL="514350" indent="-514350">
              <a:buFont typeface="+mj-lt"/>
              <a:buAutoNum type="arabicPeriod"/>
            </a:pPr>
            <a:r>
              <a:rPr lang="en-US" dirty="0"/>
              <a:t>length of time until amounts are received, and </a:t>
            </a:r>
          </a:p>
          <a:p>
            <a:pPr marL="514350" indent="-514350">
              <a:buFont typeface="+mj-lt"/>
              <a:buAutoNum type="arabicPeriod"/>
            </a:pPr>
            <a:r>
              <a:rPr lang="en-US" dirty="0"/>
              <a:t>market rate of interest (investor demanded rate).</a:t>
            </a:r>
          </a:p>
          <a:p>
            <a:pPr marL="0" indent="0">
              <a:buNone/>
            </a:pPr>
            <a:endParaRPr lang="en-US" dirty="0"/>
          </a:p>
          <a:p>
            <a:pPr marL="0" indent="0">
              <a:buNone/>
            </a:pPr>
            <a:r>
              <a:rPr lang="en-US" dirty="0"/>
              <a:t>market rate of interest is often not the contractual/stated interest rate</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6110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8206-0C68-039B-2704-B65765154AB8}"/>
              </a:ext>
            </a:extLst>
          </p:cNvPr>
          <p:cNvSpPr>
            <a:spLocks noGrp="1"/>
          </p:cNvSpPr>
          <p:nvPr>
            <p:ph type="title"/>
          </p:nvPr>
        </p:nvSpPr>
        <p:spPr/>
        <p:txBody>
          <a:bodyPr/>
          <a:lstStyle/>
          <a:p>
            <a:r>
              <a:rPr lang="en-US" dirty="0"/>
              <a:t>Bond Pricing</a:t>
            </a:r>
          </a:p>
        </p:txBody>
      </p:sp>
      <p:sp>
        <p:nvSpPr>
          <p:cNvPr id="3" name="Content Placeholder 2">
            <a:extLst>
              <a:ext uri="{FF2B5EF4-FFF2-40B4-BE49-F238E27FC236}">
                <a16:creationId xmlns:a16="http://schemas.microsoft.com/office/drawing/2014/main" id="{3884AD1E-1F9D-DAAB-DC4B-A3C2B5C4EC59}"/>
              </a:ext>
            </a:extLst>
          </p:cNvPr>
          <p:cNvSpPr>
            <a:spLocks noGrp="1"/>
          </p:cNvSpPr>
          <p:nvPr>
            <p:ph sz="quarter" idx="12"/>
          </p:nvPr>
        </p:nvSpPr>
        <p:spPr>
          <a:xfrm>
            <a:off x="513860" y="1132517"/>
            <a:ext cx="8115301" cy="4961351"/>
          </a:xfrm>
        </p:spPr>
        <p:txBody>
          <a:bodyPr/>
          <a:lstStyle/>
          <a:p>
            <a:r>
              <a:rPr lang="en-US" altLang="zh-CN" sz="2400" dirty="0"/>
              <a:t>On January 1, 2021, California Coasters raises money for development of new roller coaster by issuing $100,000 of bonds, paying a stated interest rate of 7% each year. The bonds are due in 10 years, with interest payable semi-annually on June 30 and December 31. </a:t>
            </a:r>
            <a:endParaRPr lang="en-US" sz="2400" dirty="0"/>
          </a:p>
          <a:p>
            <a:endParaRPr lang="en-US" dirty="0"/>
          </a:p>
        </p:txBody>
      </p:sp>
      <p:pic>
        <p:nvPicPr>
          <p:cNvPr id="6" name="Content Placeholder 5" descr="A white paper with red squares and black text&#10;&#10;Description automatically generated">
            <a:extLst>
              <a:ext uri="{FF2B5EF4-FFF2-40B4-BE49-F238E27FC236}">
                <a16:creationId xmlns:a16="http://schemas.microsoft.com/office/drawing/2014/main" id="{D32527FD-B212-56FA-70C9-649B63E74C53}"/>
              </a:ext>
            </a:extLst>
          </p:cNvPr>
          <p:cNvPicPr>
            <a:picLocks noGrp="1" noChangeAspect="1"/>
          </p:cNvPicPr>
          <p:nvPr>
            <p:ph sz="quarter" idx="25"/>
          </p:nvPr>
        </p:nvPicPr>
        <p:blipFill>
          <a:blip r:embed="rId3"/>
          <a:stretch>
            <a:fillRect/>
          </a:stretch>
        </p:blipFill>
        <p:spPr>
          <a:xfrm>
            <a:off x="396630" y="3047999"/>
            <a:ext cx="8349759" cy="2888974"/>
          </a:xfrm>
        </p:spPr>
      </p:pic>
    </p:spTree>
    <p:extLst>
      <p:ext uri="{BB962C8B-B14F-4D97-AF65-F5344CB8AC3E}">
        <p14:creationId xmlns:p14="http://schemas.microsoft.com/office/powerpoint/2010/main" val="1246515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9FF1ADE-D446-56B9-6822-F07E326A936F}"/>
              </a:ext>
            </a:extLst>
          </p:cNvPr>
          <p:cNvSpPr>
            <a:spLocks noGrp="1"/>
          </p:cNvSpPr>
          <p:nvPr>
            <p:ph type="title"/>
          </p:nvPr>
        </p:nvSpPr>
        <p:spPr>
          <a:xfrm>
            <a:off x="513862" y="378776"/>
            <a:ext cx="8115302" cy="849312"/>
          </a:xfrm>
        </p:spPr>
        <p:txBody>
          <a:bodyPr>
            <a:noAutofit/>
          </a:bodyPr>
          <a:lstStyle/>
          <a:p>
            <a:r>
              <a:rPr lang="en-US" dirty="0"/>
              <a:t>DO IT! 1: Bond Terminology – Solution</a:t>
            </a:r>
            <a:endParaRPr lang="en-IN" dirty="0"/>
          </a:p>
        </p:txBody>
      </p:sp>
      <p:sp>
        <p:nvSpPr>
          <p:cNvPr id="14" name="Content Placeholder 13">
            <a:extLst>
              <a:ext uri="{FF2B5EF4-FFF2-40B4-BE49-F238E27FC236}">
                <a16:creationId xmlns:a16="http://schemas.microsoft.com/office/drawing/2014/main" id="{D9E86AB7-4406-8157-5E00-3DDFF85AE684}"/>
              </a:ext>
            </a:extLst>
          </p:cNvPr>
          <p:cNvSpPr>
            <a:spLocks noGrp="1"/>
          </p:cNvSpPr>
          <p:nvPr>
            <p:ph sz="quarter" idx="10"/>
          </p:nvPr>
        </p:nvSpPr>
        <p:spPr>
          <a:xfrm>
            <a:off x="514350" y="1679575"/>
            <a:ext cx="8115300" cy="4422461"/>
          </a:xfrm>
        </p:spPr>
        <p:txBody>
          <a:bodyPr>
            <a:noAutofit/>
          </a:bodyPr>
          <a:lstStyle/>
          <a:p>
            <a:pPr marL="0" indent="0">
              <a:lnSpc>
                <a:spcPct val="100000"/>
              </a:lnSpc>
              <a:spcBef>
                <a:spcPts val="624"/>
              </a:spcBef>
              <a:buNone/>
            </a:pPr>
            <a:r>
              <a:rPr lang="en-US" sz="2400" dirty="0"/>
              <a:t>State whether each of the following statements is </a:t>
            </a:r>
            <a:r>
              <a:rPr lang="en-US" sz="2400" b="1" dirty="0"/>
              <a:t>true</a:t>
            </a:r>
            <a:r>
              <a:rPr lang="en-US" sz="2400" dirty="0"/>
              <a:t> or </a:t>
            </a:r>
            <a:r>
              <a:rPr lang="en-US" sz="2400" b="1" dirty="0"/>
              <a:t>false.</a:t>
            </a:r>
          </a:p>
          <a:p>
            <a:pPr marL="442913" indent="-442913">
              <a:lnSpc>
                <a:spcPct val="100000"/>
              </a:lnSpc>
              <a:spcBef>
                <a:spcPts val="624"/>
              </a:spcBef>
              <a:buFont typeface="+mj-lt"/>
              <a:buAutoNum type="arabicPeriod"/>
            </a:pPr>
            <a:r>
              <a:rPr lang="en-US" sz="2400" dirty="0"/>
              <a:t>The stated interest rate is the rate investors demand for loaning funds. </a:t>
            </a:r>
            <a:r>
              <a:rPr lang="en-US" sz="2400" b="1" dirty="0"/>
              <a:t>False</a:t>
            </a:r>
          </a:p>
          <a:p>
            <a:pPr marL="0" indent="0">
              <a:lnSpc>
                <a:spcPct val="100000"/>
              </a:lnSpc>
              <a:spcBef>
                <a:spcPts val="624"/>
              </a:spcBef>
              <a:buNone/>
            </a:pPr>
            <a:r>
              <a:rPr lang="en-US" sz="2400" b="1" dirty="0"/>
              <a:t> </a:t>
            </a:r>
            <a:r>
              <a:rPr lang="en-US" sz="2400" dirty="0"/>
              <a:t>market rate of interest </a:t>
            </a:r>
            <a:r>
              <a:rPr lang="en-US" altLang="zh-CN" sz="2400" dirty="0"/>
              <a:t>is the investor demanded rates; sometimes this rate is also called discount rate or effective rates or yield to maturity.</a:t>
            </a:r>
            <a:endParaRPr lang="en-US" sz="2400" b="1" dirty="0"/>
          </a:p>
          <a:p>
            <a:pPr marL="442913" indent="-442913">
              <a:lnSpc>
                <a:spcPct val="100000"/>
              </a:lnSpc>
              <a:spcBef>
                <a:spcPts val="624"/>
              </a:spcBef>
              <a:buFont typeface="+mj-lt"/>
              <a:buAutoNum type="arabicPeriod"/>
            </a:pPr>
            <a:r>
              <a:rPr lang="en-US" sz="2400" dirty="0"/>
              <a:t>The face value is the amount of principal the issuing company must pay at the maturity date. </a:t>
            </a:r>
            <a:r>
              <a:rPr lang="en-US" sz="2400" b="1" dirty="0"/>
              <a:t>True</a:t>
            </a:r>
          </a:p>
        </p:txBody>
      </p:sp>
      <p:sp>
        <p:nvSpPr>
          <p:cNvPr id="10" name="Content Placeholder 5">
            <a:extLst>
              <a:ext uri="{FF2B5EF4-FFF2-40B4-BE49-F238E27FC236}">
                <a16:creationId xmlns:a16="http://schemas.microsoft.com/office/drawing/2014/main" id="{ECBDF13C-865D-AB19-B3AA-2953A3F7899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43577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387853"/>
            <a:ext cx="8115301" cy="4961351"/>
          </a:xfrm>
        </p:spPr>
        <p:txBody>
          <a:bodyPr>
            <a:normAutofit/>
          </a:bodyPr>
          <a:lstStyle/>
          <a:p>
            <a:pPr marL="0" indent="0">
              <a:lnSpc>
                <a:spcPct val="110000"/>
              </a:lnSpc>
              <a:buNone/>
            </a:pPr>
            <a:r>
              <a:rPr lang="en-US" b="1" dirty="0">
                <a:solidFill>
                  <a:schemeClr val="accent2"/>
                </a:solidFill>
              </a:rPr>
              <a:t>Learning Objectives</a:t>
            </a:r>
          </a:p>
          <a:p>
            <a:pPr marL="717550" indent="-717550">
              <a:lnSpc>
                <a:spcPct val="110000"/>
              </a:lnSpc>
              <a:buNone/>
            </a:pPr>
            <a:r>
              <a:rPr lang="en-US" b="1" dirty="0">
                <a:solidFill>
                  <a:schemeClr val="accent2"/>
                </a:solidFill>
              </a:rPr>
              <a:t>LO 1</a:t>
            </a:r>
            <a:r>
              <a:rPr lang="en-US" dirty="0"/>
              <a:t> Describe the major characteristics of bonds.</a:t>
            </a:r>
          </a:p>
          <a:p>
            <a:pPr marL="717550" indent="-717550">
              <a:lnSpc>
                <a:spcPct val="110000"/>
              </a:lnSpc>
              <a:buNone/>
            </a:pPr>
            <a:r>
              <a:rPr lang="en-US" b="1" dirty="0">
                <a:solidFill>
                  <a:schemeClr val="accent2"/>
                </a:solidFill>
              </a:rPr>
              <a:t>LO 2</a:t>
            </a:r>
            <a:r>
              <a:rPr lang="en-US" b="0" baseline="0" dirty="0">
                <a:solidFill>
                  <a:schemeClr val="tx1"/>
                </a:solidFill>
              </a:rPr>
              <a:t> </a:t>
            </a:r>
            <a:r>
              <a:rPr lang="en-US" dirty="0"/>
              <a:t>Explain how to account for bond transactions.</a:t>
            </a:r>
          </a:p>
          <a:p>
            <a:pPr marL="717550" indent="-717550">
              <a:lnSpc>
                <a:spcPct val="110000"/>
              </a:lnSpc>
              <a:buNone/>
            </a:pPr>
            <a:r>
              <a:rPr lang="en-US" b="1" dirty="0">
                <a:solidFill>
                  <a:schemeClr val="accent2"/>
                </a:solidFill>
              </a:rPr>
              <a:t>LO 3</a:t>
            </a:r>
            <a:r>
              <a:rPr lang="en-US" b="0" baseline="0" dirty="0">
                <a:solidFill>
                  <a:schemeClr val="tx1"/>
                </a:solidFill>
              </a:rPr>
              <a:t> </a:t>
            </a:r>
            <a:r>
              <a:rPr lang="en-US" dirty="0"/>
              <a:t>Apply the effective-interest method of amortizing bond discount and bond premium.</a:t>
            </a:r>
          </a:p>
        </p:txBody>
      </p:sp>
    </p:spTree>
    <p:extLst>
      <p:ext uri="{BB962C8B-B14F-4D97-AF65-F5344CB8AC3E}">
        <p14:creationId xmlns:p14="http://schemas.microsoft.com/office/powerpoint/2010/main" val="3113446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9486-2E2E-D94F-F438-F9A93B4AFC42}"/>
              </a:ext>
            </a:extLst>
          </p:cNvPr>
          <p:cNvSpPr>
            <a:spLocks noGrp="1"/>
          </p:cNvSpPr>
          <p:nvPr>
            <p:ph type="title"/>
          </p:nvPr>
        </p:nvSpPr>
        <p:spPr/>
        <p:txBody>
          <a:bodyPr>
            <a:normAutofit/>
          </a:bodyPr>
          <a:lstStyle/>
          <a:p>
            <a:r>
              <a:rPr lang="en-US" dirty="0"/>
              <a:t>Time value of the money</a:t>
            </a:r>
          </a:p>
        </p:txBody>
      </p:sp>
      <p:sp>
        <p:nvSpPr>
          <p:cNvPr id="10" name="Content Placeholder 9">
            <a:extLst>
              <a:ext uri="{FF2B5EF4-FFF2-40B4-BE49-F238E27FC236}">
                <a16:creationId xmlns:a16="http://schemas.microsoft.com/office/drawing/2014/main" id="{983D713C-F698-C262-AA3C-97E76AFC05A1}"/>
              </a:ext>
            </a:extLst>
          </p:cNvPr>
          <p:cNvSpPr>
            <a:spLocks noGrp="1"/>
          </p:cNvSpPr>
          <p:nvPr>
            <p:ph sz="quarter" idx="25"/>
          </p:nvPr>
        </p:nvSpPr>
        <p:spPr/>
        <p:txBody>
          <a:bodyPr/>
          <a:lstStyle/>
          <a:p>
            <a:endParaRPr lang="en-US"/>
          </a:p>
        </p:txBody>
      </p:sp>
      <p:sp>
        <p:nvSpPr>
          <p:cNvPr id="5" name="Content Placeholder 4">
            <a:extLst>
              <a:ext uri="{FF2B5EF4-FFF2-40B4-BE49-F238E27FC236}">
                <a16:creationId xmlns:a16="http://schemas.microsoft.com/office/drawing/2014/main" id="{238DE2B4-83BD-842E-EF97-3D13803C5B57}"/>
              </a:ext>
            </a:extLst>
          </p:cNvPr>
          <p:cNvSpPr>
            <a:spLocks noGrp="1"/>
          </p:cNvSpPr>
          <p:nvPr>
            <p:ph sz="quarter" idx="10"/>
          </p:nvPr>
        </p:nvSpPr>
        <p:spPr/>
        <p:txBody>
          <a:bodyPr>
            <a:normAutofit/>
          </a:bodyPr>
          <a:lstStyle/>
          <a:p>
            <a:r>
              <a:rPr lang="en-US" dirty="0"/>
              <a:t>Which of the following do you prefer?</a:t>
            </a:r>
          </a:p>
          <a:p>
            <a:endParaRPr lang="en-US" dirty="0"/>
          </a:p>
          <a:p>
            <a:pPr marL="514350" indent="-514350">
              <a:buAutoNum type="alphaUcPeriod"/>
            </a:pPr>
            <a:r>
              <a:rPr lang="en-US" dirty="0"/>
              <a:t>Receive $1,000,000 today</a:t>
            </a:r>
          </a:p>
          <a:p>
            <a:pPr marL="514350" indent="-514350">
              <a:buAutoNum type="alphaUcPeriod"/>
            </a:pPr>
            <a:r>
              <a:rPr lang="en-US" dirty="0"/>
              <a:t>Receive </a:t>
            </a:r>
            <a:r>
              <a:rPr lang="en-US" dirty="0">
                <a:solidFill>
                  <a:srgbClr val="FF0000"/>
                </a:solidFill>
              </a:rPr>
              <a:t>$1,000,000</a:t>
            </a:r>
            <a:r>
              <a:rPr lang="en-US" dirty="0"/>
              <a:t> in </a:t>
            </a:r>
            <a:r>
              <a:rPr lang="en-US" dirty="0">
                <a:solidFill>
                  <a:srgbClr val="FF0000"/>
                </a:solidFill>
              </a:rPr>
              <a:t>10 years</a:t>
            </a:r>
          </a:p>
          <a:p>
            <a:endParaRPr lang="en-US" dirty="0"/>
          </a:p>
        </p:txBody>
      </p:sp>
    </p:spTree>
    <p:extLst>
      <p:ext uri="{BB962C8B-B14F-4D97-AF65-F5344CB8AC3E}">
        <p14:creationId xmlns:p14="http://schemas.microsoft.com/office/powerpoint/2010/main" val="36882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9486-2E2E-D94F-F438-F9A93B4AFC42}"/>
              </a:ext>
            </a:extLst>
          </p:cNvPr>
          <p:cNvSpPr>
            <a:spLocks noGrp="1"/>
          </p:cNvSpPr>
          <p:nvPr>
            <p:ph type="title"/>
          </p:nvPr>
        </p:nvSpPr>
        <p:spPr/>
        <p:txBody>
          <a:bodyPr>
            <a:normAutofit/>
          </a:bodyPr>
          <a:lstStyle/>
          <a:p>
            <a:r>
              <a:rPr lang="en-US" dirty="0"/>
              <a:t>Time value of the money</a:t>
            </a:r>
          </a:p>
        </p:txBody>
      </p:sp>
      <p:sp>
        <p:nvSpPr>
          <p:cNvPr id="10" name="Content Placeholder 9">
            <a:extLst>
              <a:ext uri="{FF2B5EF4-FFF2-40B4-BE49-F238E27FC236}">
                <a16:creationId xmlns:a16="http://schemas.microsoft.com/office/drawing/2014/main" id="{983D713C-F698-C262-AA3C-97E76AFC05A1}"/>
              </a:ext>
            </a:extLst>
          </p:cNvPr>
          <p:cNvSpPr>
            <a:spLocks noGrp="1"/>
          </p:cNvSpPr>
          <p:nvPr>
            <p:ph sz="quarter" idx="25"/>
          </p:nvPr>
        </p:nvSpPr>
        <p:spPr/>
        <p:txBody>
          <a:bodyPr/>
          <a:lstStyle/>
          <a:p>
            <a:endParaRPr lang="en-US"/>
          </a:p>
        </p:txBody>
      </p:sp>
      <p:sp>
        <p:nvSpPr>
          <p:cNvPr id="5" name="Content Placeholder 4">
            <a:extLst>
              <a:ext uri="{FF2B5EF4-FFF2-40B4-BE49-F238E27FC236}">
                <a16:creationId xmlns:a16="http://schemas.microsoft.com/office/drawing/2014/main" id="{238DE2B4-83BD-842E-EF97-3D13803C5B57}"/>
              </a:ext>
            </a:extLst>
          </p:cNvPr>
          <p:cNvSpPr>
            <a:spLocks noGrp="1"/>
          </p:cNvSpPr>
          <p:nvPr>
            <p:ph sz="quarter" idx="10"/>
          </p:nvPr>
        </p:nvSpPr>
        <p:spPr/>
        <p:txBody>
          <a:bodyPr>
            <a:normAutofit/>
          </a:bodyPr>
          <a:lstStyle/>
          <a:p>
            <a:r>
              <a:rPr lang="en-US" dirty="0"/>
              <a:t>Which of the following do you prefer?</a:t>
            </a:r>
          </a:p>
          <a:p>
            <a:endParaRPr lang="en-US" dirty="0"/>
          </a:p>
          <a:p>
            <a:pPr marL="514350" indent="-514350">
              <a:buAutoNum type="alphaUcPeriod"/>
            </a:pPr>
            <a:r>
              <a:rPr lang="en-US" dirty="0"/>
              <a:t>Receive $1,000,000 today</a:t>
            </a:r>
          </a:p>
          <a:p>
            <a:pPr marL="514350" indent="-514350">
              <a:buAutoNum type="alphaUcPeriod"/>
            </a:pPr>
            <a:r>
              <a:rPr lang="en-US" dirty="0"/>
              <a:t>Receive </a:t>
            </a:r>
            <a:r>
              <a:rPr lang="en-US" dirty="0">
                <a:solidFill>
                  <a:srgbClr val="FF0000"/>
                </a:solidFill>
              </a:rPr>
              <a:t>$1,005,000 </a:t>
            </a:r>
            <a:r>
              <a:rPr lang="en-US" dirty="0"/>
              <a:t>in </a:t>
            </a:r>
            <a:r>
              <a:rPr lang="en-US" dirty="0">
                <a:solidFill>
                  <a:srgbClr val="FF0000"/>
                </a:solidFill>
              </a:rPr>
              <a:t>10 years</a:t>
            </a:r>
          </a:p>
          <a:p>
            <a:endParaRPr lang="en-US" dirty="0"/>
          </a:p>
        </p:txBody>
      </p:sp>
    </p:spTree>
    <p:extLst>
      <p:ext uri="{BB962C8B-B14F-4D97-AF65-F5344CB8AC3E}">
        <p14:creationId xmlns:p14="http://schemas.microsoft.com/office/powerpoint/2010/main" val="2335290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9486-2E2E-D94F-F438-F9A93B4AFC42}"/>
              </a:ext>
            </a:extLst>
          </p:cNvPr>
          <p:cNvSpPr>
            <a:spLocks noGrp="1"/>
          </p:cNvSpPr>
          <p:nvPr>
            <p:ph type="title"/>
          </p:nvPr>
        </p:nvSpPr>
        <p:spPr/>
        <p:txBody>
          <a:bodyPr>
            <a:normAutofit/>
          </a:bodyPr>
          <a:lstStyle/>
          <a:p>
            <a:r>
              <a:rPr lang="en-US" dirty="0"/>
              <a:t>Time value of the money</a:t>
            </a:r>
          </a:p>
        </p:txBody>
      </p:sp>
      <p:sp>
        <p:nvSpPr>
          <p:cNvPr id="10" name="Content Placeholder 9">
            <a:extLst>
              <a:ext uri="{FF2B5EF4-FFF2-40B4-BE49-F238E27FC236}">
                <a16:creationId xmlns:a16="http://schemas.microsoft.com/office/drawing/2014/main" id="{983D713C-F698-C262-AA3C-97E76AFC05A1}"/>
              </a:ext>
            </a:extLst>
          </p:cNvPr>
          <p:cNvSpPr>
            <a:spLocks noGrp="1"/>
          </p:cNvSpPr>
          <p:nvPr>
            <p:ph sz="quarter" idx="25"/>
          </p:nvPr>
        </p:nvSpPr>
        <p:spPr/>
        <p:txBody>
          <a:bodyPr/>
          <a:lstStyle/>
          <a:p>
            <a:endParaRPr lang="en-US"/>
          </a:p>
        </p:txBody>
      </p:sp>
      <p:sp>
        <p:nvSpPr>
          <p:cNvPr id="5" name="Content Placeholder 4">
            <a:extLst>
              <a:ext uri="{FF2B5EF4-FFF2-40B4-BE49-F238E27FC236}">
                <a16:creationId xmlns:a16="http://schemas.microsoft.com/office/drawing/2014/main" id="{238DE2B4-83BD-842E-EF97-3D13803C5B57}"/>
              </a:ext>
            </a:extLst>
          </p:cNvPr>
          <p:cNvSpPr>
            <a:spLocks noGrp="1"/>
          </p:cNvSpPr>
          <p:nvPr>
            <p:ph sz="quarter" idx="10"/>
          </p:nvPr>
        </p:nvSpPr>
        <p:spPr/>
        <p:txBody>
          <a:bodyPr>
            <a:normAutofit/>
          </a:bodyPr>
          <a:lstStyle/>
          <a:p>
            <a:r>
              <a:rPr lang="en-US" dirty="0"/>
              <a:t>Which of the following do you prefer?</a:t>
            </a:r>
          </a:p>
          <a:p>
            <a:endParaRPr lang="en-US" dirty="0"/>
          </a:p>
          <a:p>
            <a:pPr marL="514350" indent="-514350">
              <a:buAutoNum type="alphaUcPeriod"/>
            </a:pPr>
            <a:r>
              <a:rPr lang="en-US" dirty="0"/>
              <a:t>Receive $1,000,000 today</a:t>
            </a:r>
          </a:p>
          <a:p>
            <a:pPr marL="514350" indent="-514350">
              <a:buAutoNum type="alphaUcPeriod"/>
            </a:pPr>
            <a:r>
              <a:rPr lang="en-US" dirty="0"/>
              <a:t>Receive </a:t>
            </a:r>
            <a:r>
              <a:rPr lang="en-US" dirty="0">
                <a:solidFill>
                  <a:srgbClr val="FF0000"/>
                </a:solidFill>
              </a:rPr>
              <a:t>$100,000,000 </a:t>
            </a:r>
            <a:r>
              <a:rPr lang="en-US" dirty="0"/>
              <a:t>in </a:t>
            </a:r>
            <a:r>
              <a:rPr lang="en-US" dirty="0">
                <a:solidFill>
                  <a:srgbClr val="FF0000"/>
                </a:solidFill>
              </a:rPr>
              <a:t>10 years</a:t>
            </a:r>
          </a:p>
          <a:p>
            <a:endParaRPr lang="en-US" dirty="0"/>
          </a:p>
        </p:txBody>
      </p:sp>
    </p:spTree>
    <p:extLst>
      <p:ext uri="{BB962C8B-B14F-4D97-AF65-F5344CB8AC3E}">
        <p14:creationId xmlns:p14="http://schemas.microsoft.com/office/powerpoint/2010/main" val="161456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9486-2E2E-D94F-F438-F9A93B4AFC42}"/>
              </a:ext>
            </a:extLst>
          </p:cNvPr>
          <p:cNvSpPr>
            <a:spLocks noGrp="1"/>
          </p:cNvSpPr>
          <p:nvPr>
            <p:ph type="title"/>
          </p:nvPr>
        </p:nvSpPr>
        <p:spPr/>
        <p:txBody>
          <a:bodyPr>
            <a:normAutofit/>
          </a:bodyPr>
          <a:lstStyle/>
          <a:p>
            <a:r>
              <a:rPr lang="en-US" dirty="0"/>
              <a:t>Time value of the money</a:t>
            </a:r>
          </a:p>
        </p:txBody>
      </p:sp>
      <p:sp>
        <p:nvSpPr>
          <p:cNvPr id="10" name="Content Placeholder 9">
            <a:extLst>
              <a:ext uri="{FF2B5EF4-FFF2-40B4-BE49-F238E27FC236}">
                <a16:creationId xmlns:a16="http://schemas.microsoft.com/office/drawing/2014/main" id="{983D713C-F698-C262-AA3C-97E76AFC05A1}"/>
              </a:ext>
            </a:extLst>
          </p:cNvPr>
          <p:cNvSpPr>
            <a:spLocks noGrp="1"/>
          </p:cNvSpPr>
          <p:nvPr>
            <p:ph sz="quarter" idx="25"/>
          </p:nvPr>
        </p:nvSpPr>
        <p:spPr/>
        <p:txBody>
          <a:bodyPr/>
          <a:lstStyle/>
          <a:p>
            <a:endParaRPr lang="en-US"/>
          </a:p>
        </p:txBody>
      </p:sp>
      <p:sp>
        <p:nvSpPr>
          <p:cNvPr id="7" name="Content Placeholder 6">
            <a:extLst>
              <a:ext uri="{FF2B5EF4-FFF2-40B4-BE49-F238E27FC236}">
                <a16:creationId xmlns:a16="http://schemas.microsoft.com/office/drawing/2014/main" id="{9EB563FB-EF60-BAEA-C63C-C09B810B46F0}"/>
              </a:ext>
            </a:extLst>
          </p:cNvPr>
          <p:cNvSpPr txBox="1">
            <a:spLocks noGrp="1"/>
          </p:cNvSpPr>
          <p:nvPr>
            <p:ph sz="quarter" idx="10"/>
          </p:nvPr>
        </p:nvSpPr>
        <p:spPr>
          <a:xfrm>
            <a:off x="514350" y="1679575"/>
            <a:ext cx="8115300" cy="4491486"/>
          </a:xfrm>
          <a:prstGeom prst="rect">
            <a:avLst/>
          </a:prstGeom>
          <a:noFill/>
        </p:spPr>
        <p:txBody>
          <a:bodyPr wrap="square">
            <a:spAutoFit/>
          </a:bodyPr>
          <a:lstStyle/>
          <a:p>
            <a:r>
              <a:rPr lang="en-US" b="0" i="0" dirty="0">
                <a:solidFill>
                  <a:srgbClr val="FF0000"/>
                </a:solidFill>
                <a:effectLst/>
                <a:latin typeface="Google Sans"/>
              </a:rPr>
              <a:t>Time value of money </a:t>
            </a:r>
            <a:r>
              <a:rPr lang="en-US" b="0" i="0" dirty="0">
                <a:solidFill>
                  <a:srgbClr val="202124"/>
                </a:solidFill>
                <a:effectLst/>
                <a:latin typeface="Google Sans"/>
              </a:rPr>
              <a:t>is used in calculation of </a:t>
            </a:r>
            <a:r>
              <a:rPr lang="en-US" dirty="0">
                <a:solidFill>
                  <a:srgbClr val="202124"/>
                </a:solidFill>
                <a:latin typeface="Google Sans"/>
              </a:rPr>
              <a:t>the issue price of bond</a:t>
            </a:r>
          </a:p>
          <a:p>
            <a:r>
              <a:rPr lang="en-US" dirty="0">
                <a:solidFill>
                  <a:srgbClr val="FF0000"/>
                </a:solidFill>
                <a:latin typeface="Google Sans"/>
              </a:rPr>
              <a:t>Value of money can be different </a:t>
            </a:r>
            <a:r>
              <a:rPr lang="en-US" dirty="0">
                <a:solidFill>
                  <a:srgbClr val="202124"/>
                </a:solidFill>
                <a:latin typeface="Google Sans"/>
              </a:rPr>
              <a:t>at different points in time. </a:t>
            </a:r>
          </a:p>
          <a:p>
            <a:pPr lvl="1"/>
            <a:r>
              <a:rPr lang="en-US" dirty="0">
                <a:solidFill>
                  <a:srgbClr val="202124"/>
                </a:solidFill>
                <a:latin typeface="Google Sans"/>
              </a:rPr>
              <a:t>$1 today is worth more than $1 in one year</a:t>
            </a:r>
          </a:p>
          <a:p>
            <a:pPr lvl="1"/>
            <a:r>
              <a:rPr lang="en-US" dirty="0">
                <a:solidFill>
                  <a:srgbClr val="202124"/>
                </a:solidFill>
                <a:latin typeface="Google Sans"/>
              </a:rPr>
              <a:t>Because over time, you can use money to generate returns</a:t>
            </a:r>
          </a:p>
          <a:p>
            <a:r>
              <a:rPr lang="en-US" dirty="0">
                <a:solidFill>
                  <a:srgbClr val="FF0000"/>
                </a:solidFill>
              </a:rPr>
              <a:t>Compound interest </a:t>
            </a:r>
            <a:r>
              <a:rPr lang="en-US" dirty="0"/>
              <a:t>is used in calculating the time value of money</a:t>
            </a:r>
          </a:p>
          <a:p>
            <a:pPr lvl="1"/>
            <a:r>
              <a:rPr lang="en-US" dirty="0"/>
              <a:t>Interest earned on the initial investment and on previous interest</a:t>
            </a:r>
          </a:p>
          <a:p>
            <a:pPr lvl="1"/>
            <a:endParaRPr lang="en-US" dirty="0"/>
          </a:p>
        </p:txBody>
      </p:sp>
    </p:spTree>
    <p:extLst>
      <p:ext uri="{BB962C8B-B14F-4D97-AF65-F5344CB8AC3E}">
        <p14:creationId xmlns:p14="http://schemas.microsoft.com/office/powerpoint/2010/main" val="136062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36EEE-1A2C-0840-2C89-F7BFC7F1C144}"/>
              </a:ext>
            </a:extLst>
          </p:cNvPr>
          <p:cNvSpPr>
            <a:spLocks noGrp="1"/>
          </p:cNvSpPr>
          <p:nvPr>
            <p:ph type="title"/>
          </p:nvPr>
        </p:nvSpPr>
        <p:spPr/>
        <p:txBody>
          <a:bodyPr/>
          <a:lstStyle/>
          <a:p>
            <a:r>
              <a:rPr lang="en-US" dirty="0"/>
              <a:t>Revisiting Bond Pricing</a:t>
            </a:r>
          </a:p>
        </p:txBody>
      </p:sp>
      <p:sp>
        <p:nvSpPr>
          <p:cNvPr id="4" name="Content Placeholder 3">
            <a:extLst>
              <a:ext uri="{FF2B5EF4-FFF2-40B4-BE49-F238E27FC236}">
                <a16:creationId xmlns:a16="http://schemas.microsoft.com/office/drawing/2014/main" id="{9FA49F06-F4F7-9F2E-F214-929680415484}"/>
              </a:ext>
            </a:extLst>
          </p:cNvPr>
          <p:cNvSpPr>
            <a:spLocks noGrp="1"/>
          </p:cNvSpPr>
          <p:nvPr>
            <p:ph sz="quarter" idx="25"/>
          </p:nvPr>
        </p:nvSpPr>
        <p:spPr/>
        <p:txBody>
          <a:bodyPr/>
          <a:lstStyle/>
          <a:p>
            <a:endParaRPr lang="en-US"/>
          </a:p>
        </p:txBody>
      </p:sp>
      <p:pic>
        <p:nvPicPr>
          <p:cNvPr id="5" name="Content Placeholder 5" descr="A white paper with red squares and black text&#10;&#10;Description automatically generated">
            <a:extLst>
              <a:ext uri="{FF2B5EF4-FFF2-40B4-BE49-F238E27FC236}">
                <a16:creationId xmlns:a16="http://schemas.microsoft.com/office/drawing/2014/main" id="{40E9D27C-476F-607D-D4A0-5D722F33D293}"/>
              </a:ext>
            </a:extLst>
          </p:cNvPr>
          <p:cNvPicPr>
            <a:picLocks noChangeAspect="1"/>
          </p:cNvPicPr>
          <p:nvPr/>
        </p:nvPicPr>
        <p:blipFill>
          <a:blip r:embed="rId3"/>
          <a:stretch>
            <a:fillRect/>
          </a:stretch>
        </p:blipFill>
        <p:spPr>
          <a:xfrm>
            <a:off x="396632" y="2199860"/>
            <a:ext cx="8349759" cy="2888974"/>
          </a:xfrm>
          <a:prstGeom prst="rect">
            <a:avLst/>
          </a:prstGeom>
        </p:spPr>
      </p:pic>
    </p:spTree>
    <p:extLst>
      <p:ext uri="{BB962C8B-B14F-4D97-AF65-F5344CB8AC3E}">
        <p14:creationId xmlns:p14="http://schemas.microsoft.com/office/powerpoint/2010/main" val="1682510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42CA-69C2-24EB-B737-E1403C96E17E}"/>
              </a:ext>
            </a:extLst>
          </p:cNvPr>
          <p:cNvSpPr>
            <a:spLocks noGrp="1"/>
          </p:cNvSpPr>
          <p:nvPr>
            <p:ph type="title"/>
          </p:nvPr>
        </p:nvSpPr>
        <p:spPr/>
        <p:txBody>
          <a:bodyPr/>
          <a:lstStyle/>
          <a:p>
            <a:r>
              <a:rPr lang="en-US" dirty="0"/>
              <a:t>Revisiting Bond Pricing</a:t>
            </a:r>
          </a:p>
        </p:txBody>
      </p:sp>
      <p:sp>
        <p:nvSpPr>
          <p:cNvPr id="3" name="Content Placeholder 2">
            <a:extLst>
              <a:ext uri="{FF2B5EF4-FFF2-40B4-BE49-F238E27FC236}">
                <a16:creationId xmlns:a16="http://schemas.microsoft.com/office/drawing/2014/main" id="{587CF554-C81E-37DD-552B-057D36B4945C}"/>
              </a:ext>
            </a:extLst>
          </p:cNvPr>
          <p:cNvSpPr>
            <a:spLocks noGrp="1"/>
          </p:cNvSpPr>
          <p:nvPr>
            <p:ph sz="quarter" idx="12"/>
          </p:nvPr>
        </p:nvSpPr>
        <p:spPr/>
        <p:txBody>
          <a:bodyPr/>
          <a:lstStyle/>
          <a:p>
            <a:r>
              <a:rPr lang="en-US" dirty="0"/>
              <a:t>Need to understand that there are two parts in bonds</a:t>
            </a:r>
          </a:p>
          <a:p>
            <a:pPr marL="514350" indent="-514350">
              <a:buFont typeface="+mj-lt"/>
              <a:buAutoNum type="arabicPeriod"/>
            </a:pPr>
            <a:r>
              <a:rPr lang="en-US" dirty="0">
                <a:solidFill>
                  <a:srgbClr val="FF0000"/>
                </a:solidFill>
              </a:rPr>
              <a:t>Face Amount</a:t>
            </a:r>
            <a:r>
              <a:rPr lang="en-US" dirty="0"/>
              <a:t>: $100,000 in 10 years </a:t>
            </a:r>
          </a:p>
          <a:p>
            <a:pPr marL="954088" lvl="1" indent="-514350">
              <a:buFont typeface="+mj-lt"/>
              <a:buAutoNum type="arabicPeriod"/>
            </a:pPr>
            <a:r>
              <a:rPr lang="en-US" dirty="0"/>
              <a:t>PV of single amount</a:t>
            </a:r>
          </a:p>
          <a:p>
            <a:pPr marL="514350" indent="-514350">
              <a:buFont typeface="+mj-lt"/>
              <a:buAutoNum type="arabicPeriod"/>
            </a:pPr>
            <a:r>
              <a:rPr lang="en-US" dirty="0">
                <a:solidFill>
                  <a:srgbClr val="FF0000"/>
                </a:solidFill>
              </a:rPr>
              <a:t>Interest </a:t>
            </a:r>
            <a:r>
              <a:rPr lang="en-US" dirty="0" err="1">
                <a:solidFill>
                  <a:srgbClr val="FF0000"/>
                </a:solidFill>
              </a:rPr>
              <a:t>Pmts</a:t>
            </a:r>
            <a:r>
              <a:rPr lang="en-US" dirty="0"/>
              <a:t>: $3,500 semi-annually</a:t>
            </a:r>
          </a:p>
          <a:p>
            <a:pPr marL="954088" lvl="1" indent="-514350">
              <a:buFont typeface="+mj-lt"/>
              <a:buAutoNum type="arabicPeriod"/>
            </a:pPr>
            <a:r>
              <a:rPr lang="en-US" dirty="0"/>
              <a:t>PV of annuity (cash payment of equal amount over time periods of equal length)</a:t>
            </a:r>
          </a:p>
          <a:p>
            <a:pPr marL="514350" indent="-514350">
              <a:buFont typeface="+mj-lt"/>
              <a:buAutoNum type="arabicPeriod"/>
            </a:pPr>
            <a:endParaRPr lang="en-US" dirty="0"/>
          </a:p>
          <a:p>
            <a:r>
              <a:rPr lang="en-US" dirty="0"/>
              <a:t>We need to compute what these two components are worth today. </a:t>
            </a:r>
          </a:p>
          <a:p>
            <a:endParaRPr lang="en-US" dirty="0"/>
          </a:p>
        </p:txBody>
      </p:sp>
      <p:sp>
        <p:nvSpPr>
          <p:cNvPr id="4" name="Content Placeholder 3">
            <a:extLst>
              <a:ext uri="{FF2B5EF4-FFF2-40B4-BE49-F238E27FC236}">
                <a16:creationId xmlns:a16="http://schemas.microsoft.com/office/drawing/2014/main" id="{0D5F7CD6-6846-174B-B02A-3B659DCB3719}"/>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46799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E9E7-A37C-8791-CF99-221E888FCF69}"/>
              </a:ext>
            </a:extLst>
          </p:cNvPr>
          <p:cNvSpPr>
            <a:spLocks noGrp="1"/>
          </p:cNvSpPr>
          <p:nvPr>
            <p:ph type="title"/>
          </p:nvPr>
        </p:nvSpPr>
        <p:spPr/>
        <p:txBody>
          <a:bodyPr/>
          <a:lstStyle/>
          <a:p>
            <a:r>
              <a:rPr lang="en-US" dirty="0"/>
              <a:t>Future Value and Present Value</a:t>
            </a:r>
          </a:p>
        </p:txBody>
      </p:sp>
      <p:sp>
        <p:nvSpPr>
          <p:cNvPr id="3" name="Content Placeholder 2">
            <a:extLst>
              <a:ext uri="{FF2B5EF4-FFF2-40B4-BE49-F238E27FC236}">
                <a16:creationId xmlns:a16="http://schemas.microsoft.com/office/drawing/2014/main" id="{A3D47859-FFDB-DEDC-6841-28F0D52C079B}"/>
              </a:ext>
            </a:extLst>
          </p:cNvPr>
          <p:cNvSpPr>
            <a:spLocks noGrp="1"/>
          </p:cNvSpPr>
          <p:nvPr>
            <p:ph sz="quarter" idx="12"/>
          </p:nvPr>
        </p:nvSpPr>
        <p:spPr/>
        <p:txBody>
          <a:bodyPr/>
          <a:lstStyle/>
          <a:p>
            <a:r>
              <a:rPr lang="en-US" dirty="0"/>
              <a:t>Suppose you put $1,000 into a savings account that pays compound interest of 10%. You withdraw the money at the end of the three years. </a:t>
            </a:r>
          </a:p>
        </p:txBody>
      </p:sp>
      <p:pic>
        <p:nvPicPr>
          <p:cNvPr id="6" name="Content Placeholder 5" descr="A close-up of a compound interest&#10;&#10;Description automatically generated">
            <a:extLst>
              <a:ext uri="{FF2B5EF4-FFF2-40B4-BE49-F238E27FC236}">
                <a16:creationId xmlns:a16="http://schemas.microsoft.com/office/drawing/2014/main" id="{0E690157-E212-79B7-620D-FD1E7561833C}"/>
              </a:ext>
            </a:extLst>
          </p:cNvPr>
          <p:cNvPicPr>
            <a:picLocks noGrp="1" noChangeAspect="1"/>
          </p:cNvPicPr>
          <p:nvPr>
            <p:ph sz="quarter" idx="25"/>
          </p:nvPr>
        </p:nvPicPr>
        <p:blipFill>
          <a:blip r:embed="rId3"/>
          <a:stretch>
            <a:fillRect/>
          </a:stretch>
        </p:blipFill>
        <p:spPr>
          <a:xfrm>
            <a:off x="311628" y="2828558"/>
            <a:ext cx="8520743" cy="2869875"/>
          </a:xfrm>
        </p:spPr>
      </p:pic>
    </p:spTree>
    <p:extLst>
      <p:ext uri="{BB962C8B-B14F-4D97-AF65-F5344CB8AC3E}">
        <p14:creationId xmlns:p14="http://schemas.microsoft.com/office/powerpoint/2010/main" val="415146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0E7E-B39A-E93E-2F99-3FD4C2063C9C}"/>
              </a:ext>
            </a:extLst>
          </p:cNvPr>
          <p:cNvSpPr>
            <a:spLocks noGrp="1"/>
          </p:cNvSpPr>
          <p:nvPr>
            <p:ph type="title"/>
          </p:nvPr>
        </p:nvSpPr>
        <p:spPr/>
        <p:txBody>
          <a:bodyPr/>
          <a:lstStyle/>
          <a:p>
            <a:r>
              <a:rPr lang="en-US" dirty="0"/>
              <a:t>Formula: PV of Single Amount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20DA7B-2396-AA57-6456-CA5C9C1F01F0}"/>
                  </a:ext>
                </a:extLst>
              </p:cNvPr>
              <p:cNvSpPr>
                <a:spLocks noGrp="1"/>
              </p:cNvSpPr>
              <p:nvPr>
                <p:ph sz="quarter" idx="12"/>
              </p:nvPr>
            </p:nvSpPr>
            <p:spPr/>
            <p:txBody>
              <a:bodyPr/>
              <a:lstStyle/>
              <a:p>
                <a:pPr marL="457200" indent="-457200">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For any </a:t>
                </a:r>
                <a:r>
                  <a:rPr lang="en-US" sz="2800" dirty="0">
                    <a:solidFill>
                      <a:srgbClr val="FF0000"/>
                    </a:solidFill>
                    <a:latin typeface="Calibri" panose="020F0502020204030204" pitchFamily="34" charset="0"/>
                    <a:cs typeface="Calibri" panose="020F0502020204030204" pitchFamily="34" charset="0"/>
                  </a:rPr>
                  <a:t>future cash flow $X</a:t>
                </a:r>
                <a:r>
                  <a:rPr lang="en-US" sz="2800" dirty="0">
                    <a:solidFill>
                      <a:srgbClr val="000000"/>
                    </a:solidFill>
                    <a:latin typeface="Calibri" panose="020F0502020204030204" pitchFamily="34" charset="0"/>
                    <a:cs typeface="Calibri" panose="020F0502020204030204" pitchFamily="34" charset="0"/>
                  </a:rPr>
                  <a:t>, given effective market interest rate (i.e., discount rate), you can </a:t>
                </a:r>
                <a:r>
                  <a:rPr lang="en-US" sz="2800" dirty="0">
                    <a:solidFill>
                      <a:srgbClr val="FF0000"/>
                    </a:solidFill>
                    <a:latin typeface="Calibri" panose="020F0502020204030204" pitchFamily="34" charset="0"/>
                    <a:cs typeface="Calibri" panose="020F0502020204030204" pitchFamily="34" charset="0"/>
                  </a:rPr>
                  <a:t>compute PV </a:t>
                </a:r>
                <a:r>
                  <a:rPr lang="en-US" sz="2800" dirty="0">
                    <a:solidFill>
                      <a:srgbClr val="000000"/>
                    </a:solidFill>
                    <a:latin typeface="Calibri" panose="020F0502020204030204" pitchFamily="34" charset="0"/>
                    <a:cs typeface="Calibri" panose="020F0502020204030204" pitchFamily="34" charset="0"/>
                  </a:rPr>
                  <a:t>as the following. </a:t>
                </a:r>
              </a:p>
              <a:p>
                <a:endParaRPr lang="en-US" sz="3200" dirty="0">
                  <a:solidFill>
                    <a:srgbClr val="000000"/>
                  </a:solidFill>
                  <a:latin typeface="Calibri" panose="020F0502020204030204" pitchFamily="34" charset="0"/>
                  <a:cs typeface="Calibri" panose="020F0502020204030204" pitchFamily="34" charset="0"/>
                </a:endParaRPr>
              </a:p>
              <a:p>
                <a14:m>
                  <m:oMath xmlns:m="http://schemas.openxmlformats.org/officeDocument/2006/math">
                    <m:r>
                      <a:rPr lang="en-US" altLang="zh-CN" sz="2800" i="1">
                        <a:solidFill>
                          <a:schemeClr val="tx2"/>
                        </a:solidFill>
                        <a:latin typeface="Cambria Math" panose="02040503050406030204" pitchFamily="18" charset="0"/>
                      </a:rPr>
                      <m:t>𝑃𝑟𝑒𝑠𝑒𝑛𝑡</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𝑉𝑎𝑙𝑢𝑒</m:t>
                    </m:r>
                    <m:r>
                      <a:rPr lang="en-US" altLang="zh-CN" sz="2800" i="1">
                        <a:solidFill>
                          <a:schemeClr val="tx2"/>
                        </a:solidFill>
                        <a:latin typeface="Cambria Math" panose="02040503050406030204" pitchFamily="18" charset="0"/>
                      </a:rPr>
                      <m:t> </m:t>
                    </m:r>
                    <m:d>
                      <m:dPr>
                        <m:ctrlPr>
                          <a:rPr lang="en-US" altLang="zh-CN" sz="2800" i="1">
                            <a:solidFill>
                              <a:schemeClr val="tx2"/>
                            </a:solidFill>
                            <a:latin typeface="Cambria Math" panose="02040503050406030204" pitchFamily="18" charset="0"/>
                          </a:rPr>
                        </m:ctrlPr>
                      </m:dPr>
                      <m:e>
                        <m:r>
                          <a:rPr lang="en-US" altLang="zh-CN" sz="2800" i="1">
                            <a:solidFill>
                              <a:schemeClr val="tx2"/>
                            </a:solidFill>
                            <a:latin typeface="Cambria Math" panose="02040503050406030204" pitchFamily="18" charset="0"/>
                          </a:rPr>
                          <m:t>𝑏𝑜𝑛𝑑</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𝑝𝑟𝑖𝑐𝑒</m:t>
                        </m:r>
                      </m:e>
                    </m:d>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i="1">
                            <a:solidFill>
                              <a:schemeClr val="tx2"/>
                            </a:solidFill>
                            <a:latin typeface="Cambria Math" panose="02040503050406030204" pitchFamily="18" charset="0"/>
                          </a:rPr>
                          <m:t>𝐹𝑢𝑡𝑢𝑟𝑒</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𝐶𝑎𝑠h</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𝐹𝑙𝑜𝑤</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i="1">
                                <a:solidFill>
                                  <a:schemeClr val="tx2"/>
                                </a:solidFill>
                                <a:latin typeface="Cambria Math" panose="02040503050406030204" pitchFamily="18" charset="0"/>
                              </a:rPr>
                              <m:t>𝑛</m:t>
                            </m:r>
                          </m:sup>
                        </m:sSup>
                      </m:den>
                    </m:f>
                  </m:oMath>
                </a14:m>
                <a:endParaRPr lang="en-US" sz="2800" dirty="0">
                  <a:solidFill>
                    <a:schemeClr val="tx2"/>
                  </a:solidFill>
                  <a:latin typeface="Calibri" panose="020F0502020204030204" pitchFamily="34" charset="0"/>
                  <a:cs typeface="Calibri" panose="020F0502020204030204" pitchFamily="34" charset="0"/>
                </a:endParaRPr>
              </a:p>
              <a:p>
                <a:endParaRPr lang="en-US" sz="3200" dirty="0">
                  <a:solidFill>
                    <a:schemeClr val="tx2"/>
                  </a:solidFill>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FB20DA7B-2396-AA57-6456-CA5C9C1F01F0}"/>
                  </a:ext>
                </a:extLst>
              </p:cNvPr>
              <p:cNvSpPr>
                <a:spLocks noGrp="1" noRot="1" noChangeAspect="1" noMove="1" noResize="1" noEditPoints="1" noAdjustHandles="1" noChangeArrowheads="1" noChangeShapeType="1" noTextEdit="1"/>
              </p:cNvSpPr>
              <p:nvPr>
                <p:ph sz="quarter" idx="12"/>
              </p:nvPr>
            </p:nvSpPr>
            <p:spPr>
              <a:blipFill>
                <a:blip r:embed="rId2"/>
                <a:stretch>
                  <a:fillRect l="-1250" t="-1279" r="-156"/>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A684D4E7-921D-A64A-9A03-BBECE7D8D614}"/>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77468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71E2-6946-0312-9262-D4C808078579}"/>
              </a:ext>
            </a:extLst>
          </p:cNvPr>
          <p:cNvSpPr>
            <a:spLocks noGrp="1"/>
          </p:cNvSpPr>
          <p:nvPr>
            <p:ph type="title"/>
          </p:nvPr>
        </p:nvSpPr>
        <p:spPr/>
        <p:txBody>
          <a:bodyPr/>
          <a:lstStyle/>
          <a:p>
            <a:r>
              <a:rPr lang="en-US" dirty="0"/>
              <a:t>PV of Annuity</a:t>
            </a:r>
          </a:p>
        </p:txBody>
      </p:sp>
      <p:sp>
        <p:nvSpPr>
          <p:cNvPr id="4" name="Content Placeholder 3">
            <a:extLst>
              <a:ext uri="{FF2B5EF4-FFF2-40B4-BE49-F238E27FC236}">
                <a16:creationId xmlns:a16="http://schemas.microsoft.com/office/drawing/2014/main" id="{8C18240E-0F65-CE90-DCDD-F7F811B97D60}"/>
              </a:ext>
            </a:extLst>
          </p:cNvPr>
          <p:cNvSpPr>
            <a:spLocks noGrp="1"/>
          </p:cNvSpPr>
          <p:nvPr>
            <p:ph sz="quarter" idx="25"/>
          </p:nvPr>
        </p:nvSpPr>
        <p:spPr/>
        <p:txBody>
          <a:bodyPr/>
          <a:lstStyle/>
          <a:p>
            <a:endParaRPr lang="en-US"/>
          </a:p>
        </p:txBody>
      </p:sp>
      <p:pic>
        <p:nvPicPr>
          <p:cNvPr id="10" name="Content Placeholder 9" descr="A diagram of an annuity payment&#10;&#10;Description automatically generated">
            <a:extLst>
              <a:ext uri="{FF2B5EF4-FFF2-40B4-BE49-F238E27FC236}">
                <a16:creationId xmlns:a16="http://schemas.microsoft.com/office/drawing/2014/main" id="{461CE73D-4CB9-2AD6-BF36-77E43D686347}"/>
              </a:ext>
            </a:extLst>
          </p:cNvPr>
          <p:cNvPicPr>
            <a:picLocks noGrp="1" noChangeAspect="1"/>
          </p:cNvPicPr>
          <p:nvPr>
            <p:ph sz="quarter" idx="12"/>
          </p:nvPr>
        </p:nvPicPr>
        <p:blipFill>
          <a:blip r:embed="rId3"/>
          <a:stretch>
            <a:fillRect/>
          </a:stretch>
        </p:blipFill>
        <p:spPr>
          <a:xfrm>
            <a:off x="514350" y="1649609"/>
            <a:ext cx="8115300" cy="4509695"/>
          </a:xfrm>
        </p:spPr>
      </p:pic>
    </p:spTree>
    <p:extLst>
      <p:ext uri="{BB962C8B-B14F-4D97-AF65-F5344CB8AC3E}">
        <p14:creationId xmlns:p14="http://schemas.microsoft.com/office/powerpoint/2010/main" val="177450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0E7E-B39A-E93E-2F99-3FD4C2063C9C}"/>
              </a:ext>
            </a:extLst>
          </p:cNvPr>
          <p:cNvSpPr>
            <a:spLocks noGrp="1"/>
          </p:cNvSpPr>
          <p:nvPr>
            <p:ph type="title"/>
          </p:nvPr>
        </p:nvSpPr>
        <p:spPr/>
        <p:txBody>
          <a:bodyPr/>
          <a:lstStyle/>
          <a:p>
            <a:r>
              <a:rPr lang="en-US" dirty="0"/>
              <a:t>Formula: PV of Annuity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20DA7B-2396-AA57-6456-CA5C9C1F01F0}"/>
                  </a:ext>
                </a:extLst>
              </p:cNvPr>
              <p:cNvSpPr>
                <a:spLocks noGrp="1"/>
              </p:cNvSpPr>
              <p:nvPr>
                <p:ph sz="quarter" idx="12"/>
              </p:nvPr>
            </p:nvSpPr>
            <p:spPr/>
            <p:txBody>
              <a:bodyPr/>
              <a:lstStyle/>
              <a:p>
                <a:pPr marL="457200" indent="-457200">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$1000 received at end of year 1, What is PV?</a:t>
                </a:r>
              </a:p>
              <a:p>
                <a:pPr lvl="1" indent="-45720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1000 / (1+0.1) ^ 1 = 1000 / 1.1 = 909 </a:t>
                </a:r>
              </a:p>
              <a:p>
                <a:r>
                  <a:rPr lang="en-US" dirty="0">
                    <a:solidFill>
                      <a:srgbClr val="000000"/>
                    </a:solidFill>
                    <a:latin typeface="Calibri" panose="020F0502020204030204" pitchFamily="34" charset="0"/>
                    <a:cs typeface="Calibri" panose="020F0502020204030204" pitchFamily="34" charset="0"/>
                  </a:rPr>
                  <a:t>$1000 received at end of year 2 , What is PV? </a:t>
                </a:r>
              </a:p>
              <a:p>
                <a:pPr lvl="1"/>
                <a:r>
                  <a:rPr lang="en-US" dirty="0">
                    <a:solidFill>
                      <a:srgbClr val="000000"/>
                    </a:solidFill>
                    <a:latin typeface="Calibri" panose="020F0502020204030204" pitchFamily="34" charset="0"/>
                    <a:cs typeface="Calibri" panose="020F0502020204030204" pitchFamily="34" charset="0"/>
                  </a:rPr>
                  <a:t>1000 / (1+0.1) ^ 2 = 1000 / 1.1^2 = 827</a:t>
                </a:r>
              </a:p>
              <a:p>
                <a:r>
                  <a:rPr lang="en-US" sz="2800" dirty="0">
                    <a:solidFill>
                      <a:srgbClr val="000000"/>
                    </a:solidFill>
                    <a:latin typeface="Calibri" panose="020F0502020204030204" pitchFamily="34" charset="0"/>
                    <a:cs typeface="Calibri" panose="020F0502020204030204" pitchFamily="34" charset="0"/>
                  </a:rPr>
                  <a:t>$1000 received at end of </a:t>
                </a:r>
                <a:r>
                  <a:rPr lang="en-US" dirty="0">
                    <a:solidFill>
                      <a:srgbClr val="000000"/>
                    </a:solidFill>
                    <a:latin typeface="Calibri" panose="020F0502020204030204" pitchFamily="34" charset="0"/>
                    <a:cs typeface="Calibri" panose="020F0502020204030204" pitchFamily="34" charset="0"/>
                  </a:rPr>
                  <a:t>year 3 , What is PV? </a:t>
                </a:r>
                <a:endParaRPr lang="en-US" sz="2800" dirty="0">
                  <a:solidFill>
                    <a:srgbClr val="000000"/>
                  </a:solidFill>
                  <a:latin typeface="Calibri" panose="020F0502020204030204" pitchFamily="34" charset="0"/>
                  <a:cs typeface="Calibri" panose="020F0502020204030204" pitchFamily="34" charset="0"/>
                </a:endParaRPr>
              </a:p>
              <a:p>
                <a:pPr lvl="1" indent="-45720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1000 / (1+0.1) ^ 3 = 1000 / 1.1^ 3 = 751</a:t>
                </a:r>
              </a:p>
              <a:p>
                <a:endParaRPr lang="en-US" sz="3200" dirty="0">
                  <a:solidFill>
                    <a:srgbClr val="000000"/>
                  </a:solidFill>
                  <a:latin typeface="Calibri" panose="020F0502020204030204" pitchFamily="34" charset="0"/>
                  <a:cs typeface="Calibri" panose="020F0502020204030204" pitchFamily="34" charset="0"/>
                </a:endParaRPr>
              </a:p>
              <a:p>
                <a14:m>
                  <m:oMath xmlns:m="http://schemas.openxmlformats.org/officeDocument/2006/math">
                    <m:r>
                      <a:rPr lang="en-US" altLang="zh-CN" sz="2800" i="1">
                        <a:solidFill>
                          <a:schemeClr val="tx2"/>
                        </a:solidFill>
                        <a:latin typeface="Cambria Math" panose="02040503050406030204" pitchFamily="18" charset="0"/>
                      </a:rPr>
                      <m:t>𝑃𝑟𝑒𝑠𝑒𝑛𝑡</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𝑉𝑎𝑙𝑢𝑒</m:t>
                    </m:r>
                    <m:r>
                      <a:rPr lang="en-US" altLang="zh-CN" sz="2800" i="1">
                        <a:solidFill>
                          <a:schemeClr val="tx2"/>
                        </a:solidFill>
                        <a:latin typeface="Cambria Math" panose="02040503050406030204" pitchFamily="18" charset="0"/>
                      </a:rPr>
                      <m:t> </m:t>
                    </m:r>
                    <m:d>
                      <m:dPr>
                        <m:ctrlPr>
                          <a:rPr lang="en-US" altLang="zh-CN" sz="2800" i="1">
                            <a:solidFill>
                              <a:schemeClr val="tx2"/>
                            </a:solidFill>
                            <a:latin typeface="Cambria Math" panose="02040503050406030204" pitchFamily="18" charset="0"/>
                          </a:rPr>
                        </m:ctrlPr>
                      </m:dPr>
                      <m:e>
                        <m:r>
                          <a:rPr lang="en-US" altLang="zh-CN" sz="2800" i="1">
                            <a:solidFill>
                              <a:schemeClr val="tx2"/>
                            </a:solidFill>
                            <a:latin typeface="Cambria Math" panose="02040503050406030204" pitchFamily="18" charset="0"/>
                          </a:rPr>
                          <m:t>𝑏𝑜𝑛𝑑</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𝑝𝑟𝑖𝑐𝑒</m:t>
                        </m:r>
                      </m:e>
                    </m:d>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i="1">
                            <a:solidFill>
                              <a:schemeClr val="tx2"/>
                            </a:solidFill>
                            <a:latin typeface="Cambria Math" panose="02040503050406030204" pitchFamily="18" charset="0"/>
                          </a:rPr>
                          <m:t>𝐹𝑢𝑡𝑢𝑟𝑒</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𝐶𝑎𝑠h</m:t>
                        </m:r>
                        <m:r>
                          <a:rPr lang="en-US" altLang="zh-CN" sz="2800" i="1">
                            <a:solidFill>
                              <a:schemeClr val="tx2"/>
                            </a:solidFill>
                            <a:latin typeface="Cambria Math" panose="02040503050406030204" pitchFamily="18" charset="0"/>
                          </a:rPr>
                          <m:t> </m:t>
                        </m:r>
                        <m:r>
                          <a:rPr lang="en-US" altLang="zh-CN" sz="2800" i="1">
                            <a:solidFill>
                              <a:schemeClr val="tx2"/>
                            </a:solidFill>
                            <a:latin typeface="Cambria Math" panose="02040503050406030204" pitchFamily="18" charset="0"/>
                          </a:rPr>
                          <m:t>𝐹𝑙𝑜𝑤</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i="1">
                                <a:solidFill>
                                  <a:schemeClr val="tx2"/>
                                </a:solidFill>
                                <a:latin typeface="Cambria Math" panose="02040503050406030204" pitchFamily="18" charset="0"/>
                              </a:rPr>
                              <m:t>𝑛</m:t>
                            </m:r>
                          </m:sup>
                        </m:sSup>
                      </m:den>
                    </m:f>
                  </m:oMath>
                </a14:m>
                <a:endParaRPr lang="en-US" sz="2800" dirty="0">
                  <a:solidFill>
                    <a:schemeClr val="tx2"/>
                  </a:solidFill>
                  <a:latin typeface="Calibri" panose="020F0502020204030204" pitchFamily="34" charset="0"/>
                  <a:cs typeface="Calibri" panose="020F0502020204030204" pitchFamily="34" charset="0"/>
                </a:endParaRPr>
              </a:p>
              <a:p>
                <a:endParaRPr lang="en-US" sz="3200" dirty="0">
                  <a:solidFill>
                    <a:schemeClr val="tx2"/>
                  </a:solidFill>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FB20DA7B-2396-AA57-6456-CA5C9C1F01F0}"/>
                  </a:ext>
                </a:extLst>
              </p:cNvPr>
              <p:cNvSpPr>
                <a:spLocks noGrp="1" noRot="1" noChangeAspect="1" noMove="1" noResize="1" noEditPoints="1" noAdjustHandles="1" noChangeArrowheads="1" noChangeShapeType="1" noTextEdit="1"/>
              </p:cNvSpPr>
              <p:nvPr>
                <p:ph sz="quarter" idx="12"/>
              </p:nvPr>
            </p:nvSpPr>
            <p:spPr>
              <a:blipFill>
                <a:blip r:embed="rId2"/>
                <a:stretch>
                  <a:fillRect l="-1250" t="-1279"/>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A684D4E7-921D-A64A-9A03-BBECE7D8D614}"/>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84857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4D47-C285-DA77-AD5F-3389ECEE1A84}"/>
              </a:ext>
            </a:extLst>
          </p:cNvPr>
          <p:cNvSpPr>
            <a:spLocks noGrp="1"/>
          </p:cNvSpPr>
          <p:nvPr>
            <p:ph type="title"/>
          </p:nvPr>
        </p:nvSpPr>
        <p:spPr/>
        <p:txBody>
          <a:bodyPr/>
          <a:lstStyle/>
          <a:p>
            <a:r>
              <a:rPr lang="en-US" dirty="0"/>
              <a:t>Non-Current Liabilities</a:t>
            </a:r>
          </a:p>
        </p:txBody>
      </p:sp>
      <p:sp>
        <p:nvSpPr>
          <p:cNvPr id="3" name="Content Placeholder 2">
            <a:extLst>
              <a:ext uri="{FF2B5EF4-FFF2-40B4-BE49-F238E27FC236}">
                <a16:creationId xmlns:a16="http://schemas.microsoft.com/office/drawing/2014/main" id="{998CD103-9C95-886F-497C-EAD4DD0C555A}"/>
              </a:ext>
            </a:extLst>
          </p:cNvPr>
          <p:cNvSpPr>
            <a:spLocks noGrp="1"/>
          </p:cNvSpPr>
          <p:nvPr>
            <p:ph sz="quarter" idx="12"/>
          </p:nvPr>
        </p:nvSpPr>
        <p:spPr/>
        <p:txBody>
          <a:bodyPr/>
          <a:lstStyle/>
          <a:p>
            <a:r>
              <a:rPr lang="en-US" dirty="0"/>
              <a:t>Obligations that a company expects to pay more than one year (or one operating cycle, whichever is longer) in the future</a:t>
            </a:r>
          </a:p>
          <a:p>
            <a:endParaRPr lang="en-US" dirty="0"/>
          </a:p>
          <a:p>
            <a:r>
              <a:rPr lang="en-US" dirty="0"/>
              <a:t>Examples: </a:t>
            </a:r>
          </a:p>
          <a:p>
            <a:pPr lvl="1"/>
            <a:r>
              <a:rPr lang="en-US" dirty="0"/>
              <a:t>Bonds</a:t>
            </a:r>
          </a:p>
          <a:p>
            <a:pPr lvl="1"/>
            <a:r>
              <a:rPr lang="en-US" dirty="0"/>
              <a:t>Long-term payables</a:t>
            </a:r>
          </a:p>
        </p:txBody>
      </p:sp>
      <p:sp>
        <p:nvSpPr>
          <p:cNvPr id="4" name="Content Placeholder 3">
            <a:extLst>
              <a:ext uri="{FF2B5EF4-FFF2-40B4-BE49-F238E27FC236}">
                <a16:creationId xmlns:a16="http://schemas.microsoft.com/office/drawing/2014/main" id="{EFD89D30-7E85-E91D-5B6C-8BFE67D942A5}"/>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331008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2B0B-D8B4-65BC-9E81-A2C5BFD795FD}"/>
              </a:ext>
            </a:extLst>
          </p:cNvPr>
          <p:cNvSpPr>
            <a:spLocks noGrp="1"/>
          </p:cNvSpPr>
          <p:nvPr>
            <p:ph type="title"/>
          </p:nvPr>
        </p:nvSpPr>
        <p:spPr/>
        <p:txBody>
          <a:bodyPr/>
          <a:lstStyle/>
          <a:p>
            <a:r>
              <a:rPr lang="en-US" dirty="0"/>
              <a:t>PV of Annuity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E204B4-796D-5718-6FB3-03B34C991308}"/>
                  </a:ext>
                </a:extLst>
              </p:cNvPr>
              <p:cNvSpPr>
                <a:spLocks noGrp="1"/>
              </p:cNvSpPr>
              <p:nvPr>
                <p:ph sz="quarter" idx="12"/>
              </p:nvPr>
            </p:nvSpPr>
            <p:spPr/>
            <p:txBody>
              <a:bodyPr/>
              <a:lstStyle/>
              <a:p>
                <a14:m>
                  <m:oMath xmlns:m="http://schemas.openxmlformats.org/officeDocument/2006/math">
                    <m:r>
                      <a:rPr lang="en-US" altLang="zh-CN" sz="2800" b="0" i="1" smtClean="0">
                        <a:solidFill>
                          <a:schemeClr val="tx2"/>
                        </a:solidFill>
                        <a:latin typeface="Cambria Math" panose="02040503050406030204" pitchFamily="18" charset="0"/>
                      </a:rPr>
                      <m:t>𝑃𝑉𝐴</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𝑃𝑀𝑇</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b="0" i="1" smtClean="0">
                                <a:solidFill>
                                  <a:schemeClr val="tx2"/>
                                </a:solidFill>
                                <a:latin typeface="Cambria Math" panose="02040503050406030204" pitchFamily="18" charset="0"/>
                              </a:rPr>
                              <m:t>1</m:t>
                            </m:r>
                          </m:sup>
                        </m:sSup>
                      </m:den>
                    </m:f>
                    <m:r>
                      <a:rPr lang="en-US" altLang="zh-CN" sz="2800" b="0" i="1" smtClean="0">
                        <a:solidFill>
                          <a:schemeClr val="tx2"/>
                        </a:solidFill>
                        <a:latin typeface="Cambria Math" panose="02040503050406030204" pitchFamily="18" charset="0"/>
                      </a:rPr>
                      <m:t>+</m:t>
                    </m:r>
                    <m:f>
                      <m:fPr>
                        <m:ctrlPr>
                          <a:rPr lang="en-US" altLang="zh-CN" i="1">
                            <a:solidFill>
                              <a:schemeClr val="tx2"/>
                            </a:solidFill>
                            <a:latin typeface="Cambria Math" panose="02040503050406030204" pitchFamily="18" charset="0"/>
                          </a:rPr>
                        </m:ctrlPr>
                      </m:fPr>
                      <m:num>
                        <m:r>
                          <a:rPr lang="en-US" altLang="zh-CN" i="1">
                            <a:solidFill>
                              <a:schemeClr val="tx2"/>
                            </a:solidFill>
                            <a:latin typeface="Cambria Math" panose="02040503050406030204" pitchFamily="18" charset="0"/>
                          </a:rPr>
                          <m:t>𝑃𝑀𝑇</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b="0" i="1" smtClean="0">
                                <a:solidFill>
                                  <a:schemeClr val="tx2"/>
                                </a:solidFill>
                                <a:latin typeface="Cambria Math" panose="02040503050406030204" pitchFamily="18" charset="0"/>
                              </a:rPr>
                              <m:t>2</m:t>
                            </m:r>
                          </m:sup>
                        </m:sSup>
                      </m:den>
                    </m:f>
                    <m:r>
                      <a:rPr lang="en-US" altLang="zh-CN" b="0" i="1" smtClean="0">
                        <a:solidFill>
                          <a:schemeClr val="tx2"/>
                        </a:solidFill>
                        <a:latin typeface="Cambria Math" panose="02040503050406030204" pitchFamily="18" charset="0"/>
                      </a:rPr>
                      <m:t>+</m:t>
                    </m:r>
                    <m:f>
                      <m:fPr>
                        <m:ctrlPr>
                          <a:rPr lang="en-US" altLang="zh-CN" i="1">
                            <a:solidFill>
                              <a:schemeClr val="tx2"/>
                            </a:solidFill>
                            <a:latin typeface="Cambria Math" panose="02040503050406030204" pitchFamily="18" charset="0"/>
                          </a:rPr>
                        </m:ctrlPr>
                      </m:fPr>
                      <m:num>
                        <m:r>
                          <a:rPr lang="en-US" altLang="zh-CN" i="1">
                            <a:solidFill>
                              <a:schemeClr val="tx2"/>
                            </a:solidFill>
                            <a:latin typeface="Cambria Math" panose="02040503050406030204" pitchFamily="18" charset="0"/>
                          </a:rPr>
                          <m:t>𝑃𝑀𝑇</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b="0" i="1" smtClean="0">
                                <a:solidFill>
                                  <a:schemeClr val="tx2"/>
                                </a:solidFill>
                                <a:latin typeface="Cambria Math" panose="02040503050406030204" pitchFamily="18" charset="0"/>
                              </a:rPr>
                              <m:t>3</m:t>
                            </m:r>
                          </m:sup>
                        </m:sSup>
                      </m:den>
                    </m:f>
                  </m:oMath>
                </a14:m>
                <a:endParaRPr lang="en-US" sz="2800" dirty="0">
                  <a:solidFill>
                    <a:schemeClr val="tx2"/>
                  </a:solidFill>
                  <a:latin typeface="Calibri" panose="020F0502020204030204" pitchFamily="34" charset="0"/>
                  <a:cs typeface="Calibri" panose="020F0502020204030204" pitchFamily="34" charset="0"/>
                </a:endParaRPr>
              </a:p>
              <a:p>
                <a:endParaRPr lang="en-US" dirty="0"/>
              </a:p>
              <a:p>
                <a:pPr marL="0" indent="0">
                  <a:buNone/>
                </a:pPr>
                <a:r>
                  <a:rPr lang="en-US" altLang="zh-CN" dirty="0">
                    <a:solidFill>
                      <a:schemeClr val="tx2"/>
                    </a:solidFill>
                    <a:latin typeface="Calibri" panose="020F0502020204030204" pitchFamily="34" charset="0"/>
                    <a:cs typeface="Calibri" panose="020F0502020204030204" pitchFamily="34" charset="0"/>
                  </a:rPr>
                  <a:t>More generally: </a:t>
                </a:r>
                <a:endParaRPr lang="en-US" altLang="zh-CN" sz="2800" b="0" dirty="0">
                  <a:solidFill>
                    <a:schemeClr val="tx2"/>
                  </a:solidFill>
                  <a:latin typeface="Calibri" panose="020F0502020204030204" pitchFamily="34" charset="0"/>
                  <a:cs typeface="Calibri" panose="020F0502020204030204" pitchFamily="34" charset="0"/>
                </a:endParaRPr>
              </a:p>
              <a:p>
                <a14:m>
                  <m:oMath xmlns:m="http://schemas.openxmlformats.org/officeDocument/2006/math">
                    <m:r>
                      <a:rPr lang="en-US" altLang="zh-CN" sz="2800" b="0" i="1" smtClean="0">
                        <a:solidFill>
                          <a:schemeClr val="tx2"/>
                        </a:solidFill>
                        <a:latin typeface="Cambria Math" panose="02040503050406030204" pitchFamily="18" charset="0"/>
                      </a:rPr>
                      <m:t>𝑃𝑉𝐴</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𝑃𝑀𝑇</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b="0" i="1" smtClean="0">
                                <a:solidFill>
                                  <a:schemeClr val="tx2"/>
                                </a:solidFill>
                                <a:latin typeface="Cambria Math" panose="02040503050406030204" pitchFamily="18" charset="0"/>
                              </a:rPr>
                              <m:t>1</m:t>
                            </m:r>
                          </m:sup>
                        </m:sSup>
                      </m:den>
                    </m:f>
                    <m:r>
                      <a:rPr lang="en-US" altLang="zh-CN" sz="2800" b="0" i="1" smtClean="0">
                        <a:solidFill>
                          <a:schemeClr val="tx2"/>
                        </a:solidFill>
                        <a:latin typeface="Cambria Math" panose="02040503050406030204" pitchFamily="18" charset="0"/>
                      </a:rPr>
                      <m:t>+</m:t>
                    </m:r>
                    <m:f>
                      <m:fPr>
                        <m:ctrlPr>
                          <a:rPr lang="en-US" altLang="zh-CN" i="1">
                            <a:solidFill>
                              <a:schemeClr val="tx2"/>
                            </a:solidFill>
                            <a:latin typeface="Cambria Math" panose="02040503050406030204" pitchFamily="18" charset="0"/>
                          </a:rPr>
                        </m:ctrlPr>
                      </m:fPr>
                      <m:num>
                        <m:r>
                          <a:rPr lang="en-US" altLang="zh-CN" i="1">
                            <a:solidFill>
                              <a:schemeClr val="tx2"/>
                            </a:solidFill>
                            <a:latin typeface="Cambria Math" panose="02040503050406030204" pitchFamily="18" charset="0"/>
                          </a:rPr>
                          <m:t>𝑃𝑀𝑇</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b="0" i="1" smtClean="0">
                                <a:solidFill>
                                  <a:schemeClr val="tx2"/>
                                </a:solidFill>
                                <a:latin typeface="Cambria Math" panose="02040503050406030204" pitchFamily="18" charset="0"/>
                              </a:rPr>
                              <m:t>2</m:t>
                            </m:r>
                          </m:sup>
                        </m:sSup>
                      </m:den>
                    </m:f>
                    <m:r>
                      <a:rPr lang="en-US" altLang="zh-CN" b="0" i="1" smtClean="0">
                        <a:solidFill>
                          <a:schemeClr val="tx2"/>
                        </a:solidFill>
                        <a:latin typeface="Cambria Math" panose="02040503050406030204" pitchFamily="18" charset="0"/>
                      </a:rPr>
                      <m:t>+…+</m:t>
                    </m:r>
                    <m:f>
                      <m:fPr>
                        <m:ctrlPr>
                          <a:rPr lang="en-US" altLang="zh-CN" i="1">
                            <a:solidFill>
                              <a:schemeClr val="tx2"/>
                            </a:solidFill>
                            <a:latin typeface="Cambria Math" panose="02040503050406030204" pitchFamily="18" charset="0"/>
                          </a:rPr>
                        </m:ctrlPr>
                      </m:fPr>
                      <m:num>
                        <m:r>
                          <a:rPr lang="en-US" altLang="zh-CN" i="1">
                            <a:solidFill>
                              <a:schemeClr val="tx2"/>
                            </a:solidFill>
                            <a:latin typeface="Cambria Math" panose="02040503050406030204" pitchFamily="18" charset="0"/>
                          </a:rPr>
                          <m:t>𝑃𝑀𝑇</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b="0" i="1" smtClean="0">
                                <a:solidFill>
                                  <a:schemeClr val="tx2"/>
                                </a:solidFill>
                                <a:latin typeface="Cambria Math" panose="02040503050406030204" pitchFamily="18" charset="0"/>
                              </a:rPr>
                              <m:t>𝑛</m:t>
                            </m:r>
                          </m:sup>
                        </m:sSup>
                      </m:den>
                    </m:f>
                  </m:oMath>
                </a14:m>
                <a:endParaRPr lang="en-US" sz="2800" dirty="0">
                  <a:solidFill>
                    <a:schemeClr val="tx2"/>
                  </a:solidFill>
                  <a:latin typeface="Calibri" panose="020F0502020204030204" pitchFamily="34" charset="0"/>
                  <a:cs typeface="Calibri" panose="020F0502020204030204" pitchFamily="34" charset="0"/>
                </a:endParaRPr>
              </a:p>
              <a:p>
                <a:pPr marL="0" indent="0">
                  <a:buNone/>
                </a:pPr>
                <a:endParaRPr lang="en-US" sz="2800" dirty="0">
                  <a:solidFill>
                    <a:schemeClr val="tx2"/>
                  </a:solidFill>
                  <a:latin typeface="Calibri" panose="020F0502020204030204" pitchFamily="34" charset="0"/>
                  <a:cs typeface="Calibri" panose="020F0502020204030204" pitchFamily="34" charset="0"/>
                </a:endParaRPr>
              </a:p>
              <a:p>
                <a14:m>
                  <m:oMath xmlns:m="http://schemas.openxmlformats.org/officeDocument/2006/math">
                    <m:r>
                      <a:rPr lang="en-US" altLang="zh-CN" sz="2800" b="0" i="1" smtClean="0">
                        <a:solidFill>
                          <a:schemeClr val="tx2"/>
                        </a:solidFill>
                        <a:latin typeface="Cambria Math" panose="02040503050406030204" pitchFamily="18" charset="0"/>
                      </a:rPr>
                      <m:t>𝑃𝑉𝐴</m:t>
                    </m:r>
                    <m:r>
                      <a:rPr lang="en-US" altLang="zh-CN" sz="2800" i="1">
                        <a:solidFill>
                          <a:schemeClr val="tx2"/>
                        </a:solidFill>
                        <a:latin typeface="Cambria Math" panose="02040503050406030204" pitchFamily="18" charset="0"/>
                      </a:rPr>
                      <m:t>=</m:t>
                    </m:r>
                    <m:r>
                      <a:rPr lang="en-US" altLang="zh-CN" sz="2800" i="1" smtClean="0">
                        <a:solidFill>
                          <a:schemeClr val="tx2"/>
                        </a:solidFill>
                        <a:latin typeface="Cambria Math" panose="02040503050406030204" pitchFamily="18" charset="0"/>
                      </a:rPr>
                      <m:t>𝑃</m:t>
                    </m:r>
                    <m:r>
                      <a:rPr lang="en-US" altLang="zh-CN" sz="2800" b="0" i="1" smtClean="0">
                        <a:solidFill>
                          <a:schemeClr val="tx2"/>
                        </a:solidFill>
                        <a:latin typeface="Cambria Math" panose="02040503050406030204" pitchFamily="18" charset="0"/>
                      </a:rPr>
                      <m:t>𝑀𝑇</m:t>
                    </m:r>
                    <m:r>
                      <a:rPr lang="en-US" altLang="zh-CN" sz="2800" b="0" i="1" smtClean="0">
                        <a:solidFill>
                          <a:schemeClr val="tx2"/>
                        </a:solidFill>
                        <a:latin typeface="Cambria Math" panose="02040503050406030204" pitchFamily="18" charset="0"/>
                      </a:rPr>
                      <m:t> ∗</m:t>
                    </m:r>
                    <m:f>
                      <m:fPr>
                        <m:ctrlPr>
                          <a:rPr lang="en-US" altLang="zh-CN" sz="2800" b="0" i="1" smtClean="0">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i="1">
                                    <a:solidFill>
                                      <a:schemeClr val="tx2"/>
                                    </a:solidFill>
                                    <a:latin typeface="Cambria Math" panose="02040503050406030204" pitchFamily="18" charset="0"/>
                                  </a:rPr>
                                  <m:t>𝑛</m:t>
                                </m:r>
                              </m:sup>
                            </m:sSup>
                          </m:den>
                        </m:f>
                      </m:num>
                      <m:den>
                        <m:r>
                          <a:rPr lang="en-US" altLang="zh-CN" sz="2800" b="0" i="1" smtClean="0">
                            <a:solidFill>
                              <a:schemeClr val="tx2"/>
                            </a:solidFill>
                            <a:latin typeface="Cambria Math" panose="02040503050406030204" pitchFamily="18" charset="0"/>
                          </a:rPr>
                          <m:t>𝑖</m:t>
                        </m:r>
                      </m:den>
                    </m:f>
                  </m:oMath>
                </a14:m>
                <a:endParaRPr lang="en-US" sz="2800" dirty="0">
                  <a:solidFill>
                    <a:schemeClr val="tx2"/>
                  </a:solidFill>
                  <a:latin typeface="Calibri" panose="020F0502020204030204" pitchFamily="34" charset="0"/>
                  <a:cs typeface="Calibri" panose="020F0502020204030204" pitchFamily="34" charset="0"/>
                </a:endParaRPr>
              </a:p>
              <a:p>
                <a:r>
                  <a:rPr lang="en-US" dirty="0">
                    <a:solidFill>
                      <a:schemeClr val="tx2"/>
                    </a:solidFill>
                    <a:latin typeface="Calibri" panose="020F0502020204030204" pitchFamily="34" charset="0"/>
                    <a:cs typeface="Calibri" panose="020F0502020204030204" pitchFamily="34" charset="0"/>
                  </a:rPr>
                  <a:t>WHY?</a:t>
                </a:r>
                <a:endParaRPr lang="en-US" sz="2800" dirty="0">
                  <a:solidFill>
                    <a:schemeClr val="tx2"/>
                  </a:solidFill>
                  <a:latin typeface="Calibri" panose="020F0502020204030204" pitchFamily="34" charset="0"/>
                  <a:cs typeface="Calibri" panose="020F0502020204030204" pitchFamily="34" charset="0"/>
                </a:endParaRPr>
              </a:p>
              <a:p>
                <a:endParaRPr lang="en-US" sz="2800" dirty="0">
                  <a:solidFill>
                    <a:schemeClr val="tx2"/>
                  </a:solidFill>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89E204B4-796D-5718-6FB3-03B34C991308}"/>
                  </a:ext>
                </a:extLst>
              </p:cNvPr>
              <p:cNvSpPr>
                <a:spLocks noGrp="1" noRot="1" noChangeAspect="1" noMove="1" noResize="1" noEditPoints="1" noAdjustHandles="1" noChangeArrowheads="1" noChangeShapeType="1" noTextEdit="1"/>
              </p:cNvSpPr>
              <p:nvPr>
                <p:ph sz="quarter" idx="12"/>
              </p:nvPr>
            </p:nvSpPr>
            <p:spPr>
              <a:blipFill>
                <a:blip r:embed="rId2"/>
                <a:stretch>
                  <a:fillRect l="-1563"/>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7C4185C-0D5C-1AFD-7697-8B792B0DE02E}"/>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406544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26EE-1EB2-F455-7910-B3A493CF1ECF}"/>
              </a:ext>
            </a:extLst>
          </p:cNvPr>
          <p:cNvSpPr>
            <a:spLocks noGrp="1"/>
          </p:cNvSpPr>
          <p:nvPr>
            <p:ph type="title"/>
          </p:nvPr>
        </p:nvSpPr>
        <p:spPr/>
        <p:txBody>
          <a:bodyPr/>
          <a:lstStyle/>
          <a:p>
            <a:r>
              <a:rPr lang="en-US" dirty="0"/>
              <a:t>PV of Annuity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30E387-15E6-E5B6-D994-8E5A8180CDE2}"/>
                  </a:ext>
                </a:extLst>
              </p:cNvPr>
              <p:cNvSpPr>
                <a:spLocks noGrp="1"/>
              </p:cNvSpPr>
              <p:nvPr>
                <p:ph sz="quarter" idx="12"/>
              </p:nvPr>
            </p:nvSpPr>
            <p:spPr/>
            <p:txBody>
              <a:bodyPr/>
              <a:lstStyle/>
              <a:p>
                <a:r>
                  <a:rPr lang="en-US" dirty="0"/>
                  <a:t>909 + 827 + 751 = 2487</a:t>
                </a:r>
              </a:p>
              <a:p>
                <a:endParaRPr lang="en-US" dirty="0"/>
              </a:p>
              <a:p>
                <a:r>
                  <a:rPr lang="en-US" dirty="0"/>
                  <a:t>Or, </a:t>
                </a:r>
                <a14:m>
                  <m:oMath xmlns:m="http://schemas.openxmlformats.org/officeDocument/2006/math">
                    <m:r>
                      <a:rPr lang="en-US" altLang="zh-CN" sz="2800" i="1" smtClean="0">
                        <a:solidFill>
                          <a:schemeClr val="tx2"/>
                        </a:solidFill>
                        <a:latin typeface="Cambria Math" panose="02040503050406030204" pitchFamily="18" charset="0"/>
                      </a:rPr>
                      <m:t>𝑃</m:t>
                    </m:r>
                    <m:r>
                      <a:rPr lang="en-US" altLang="zh-CN" sz="2800" b="0" i="1" smtClean="0">
                        <a:solidFill>
                          <a:schemeClr val="tx2"/>
                        </a:solidFill>
                        <a:latin typeface="Cambria Math" panose="02040503050406030204" pitchFamily="18" charset="0"/>
                      </a:rPr>
                      <m:t>𝑀𝑇</m:t>
                    </m:r>
                    <m:r>
                      <a:rPr lang="en-US" altLang="zh-CN" sz="2800" b="0" i="1" smtClean="0">
                        <a:solidFill>
                          <a:schemeClr val="tx2"/>
                        </a:solidFill>
                        <a:latin typeface="Cambria Math" panose="02040503050406030204" pitchFamily="18" charset="0"/>
                      </a:rPr>
                      <m:t> ∗</m:t>
                    </m:r>
                    <m:f>
                      <m:fPr>
                        <m:ctrlPr>
                          <a:rPr lang="en-US" altLang="zh-CN" sz="2800" b="0" i="1" smtClean="0">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r>
                                  <a:rPr lang="en-US" altLang="zh-CN" i="1">
                                    <a:solidFill>
                                      <a:schemeClr val="tx2"/>
                                    </a:solidFill>
                                    <a:latin typeface="Cambria Math" panose="02040503050406030204" pitchFamily="18" charset="0"/>
                                  </a:rPr>
                                  <m:t>)</m:t>
                                </m:r>
                              </m:e>
                              <m:sup>
                                <m:r>
                                  <a:rPr lang="en-US" altLang="zh-CN" i="1">
                                    <a:solidFill>
                                      <a:schemeClr val="tx2"/>
                                    </a:solidFill>
                                    <a:latin typeface="Cambria Math" panose="02040503050406030204" pitchFamily="18" charset="0"/>
                                  </a:rPr>
                                  <m:t>𝑛</m:t>
                                </m:r>
                              </m:sup>
                            </m:sSup>
                          </m:den>
                        </m:f>
                      </m:num>
                      <m:den>
                        <m:r>
                          <a:rPr lang="en-US" altLang="zh-CN" sz="2800" b="0" i="1" smtClean="0">
                            <a:solidFill>
                              <a:schemeClr val="tx2"/>
                            </a:solidFill>
                            <a:latin typeface="Cambria Math" panose="02040503050406030204" pitchFamily="18" charset="0"/>
                          </a:rPr>
                          <m:t>𝑖</m:t>
                        </m:r>
                      </m:den>
                    </m:f>
                  </m:oMath>
                </a14:m>
                <a:endParaRPr lang="en-US" dirty="0"/>
              </a:p>
              <a:p>
                <a14:m>
                  <m:oMath xmlns:m="http://schemas.openxmlformats.org/officeDocument/2006/math">
                    <m:r>
                      <a:rPr lang="en-US" altLang="zh-CN" sz="2800" i="1" smtClean="0">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000 ∗</m:t>
                    </m:r>
                    <m:f>
                      <m:fPr>
                        <m:ctrlPr>
                          <a:rPr lang="en-US" altLang="zh-CN" sz="2800" b="0" i="1" smtClean="0">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i="1">
                                    <a:solidFill>
                                      <a:schemeClr val="tx2"/>
                                    </a:solidFill>
                                    <a:latin typeface="Cambria Math" panose="02040503050406030204" pitchFamily="18" charset="0"/>
                                  </a:rPr>
                                </m:ctrlPr>
                              </m:sSupPr>
                              <m:e>
                                <m:r>
                                  <a:rPr lang="en-US" altLang="zh-CN" i="1">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0.1</m:t>
                                </m:r>
                                <m:r>
                                  <a:rPr lang="en-US" altLang="zh-CN" i="1">
                                    <a:solidFill>
                                      <a:schemeClr val="tx2"/>
                                    </a:solidFill>
                                    <a:latin typeface="Cambria Math" panose="02040503050406030204" pitchFamily="18" charset="0"/>
                                  </a:rPr>
                                  <m:t>)</m:t>
                                </m:r>
                              </m:e>
                              <m:sup>
                                <m:r>
                                  <a:rPr lang="en-US" altLang="zh-CN" b="0" i="1" smtClean="0">
                                    <a:solidFill>
                                      <a:schemeClr val="tx2"/>
                                    </a:solidFill>
                                    <a:latin typeface="Cambria Math" panose="02040503050406030204" pitchFamily="18" charset="0"/>
                                  </a:rPr>
                                  <m:t>3</m:t>
                                </m:r>
                              </m:sup>
                            </m:sSup>
                          </m:den>
                        </m:f>
                      </m:num>
                      <m:den>
                        <m:r>
                          <a:rPr lang="en-US" altLang="zh-CN" sz="2800" b="0" i="1" smtClean="0">
                            <a:solidFill>
                              <a:schemeClr val="tx2"/>
                            </a:solidFill>
                            <a:latin typeface="Cambria Math" panose="02040503050406030204" pitchFamily="18" charset="0"/>
                          </a:rPr>
                          <m:t>0.1</m:t>
                        </m:r>
                      </m:den>
                    </m:f>
                  </m:oMath>
                </a14:m>
                <a:endParaRPr lang="en-US" dirty="0"/>
              </a:p>
              <a:p>
                <a:r>
                  <a:rPr lang="en-US" dirty="0"/>
                  <a:t>= 2487</a:t>
                </a:r>
              </a:p>
            </p:txBody>
          </p:sp>
        </mc:Choice>
        <mc:Fallback xmlns="">
          <p:sp>
            <p:nvSpPr>
              <p:cNvPr id="3" name="Content Placeholder 2">
                <a:extLst>
                  <a:ext uri="{FF2B5EF4-FFF2-40B4-BE49-F238E27FC236}">
                    <a16:creationId xmlns:a16="http://schemas.microsoft.com/office/drawing/2014/main" id="{9A30E387-15E6-E5B6-D994-8E5A8180CDE2}"/>
                  </a:ext>
                </a:extLst>
              </p:cNvPr>
              <p:cNvSpPr>
                <a:spLocks noGrp="1" noRot="1" noChangeAspect="1" noMove="1" noResize="1" noEditPoints="1" noAdjustHandles="1" noChangeArrowheads="1" noChangeShapeType="1" noTextEdit="1"/>
              </p:cNvSpPr>
              <p:nvPr>
                <p:ph sz="quarter" idx="12"/>
              </p:nvPr>
            </p:nvSpPr>
            <p:spPr>
              <a:blipFill>
                <a:blip r:embed="rId2"/>
                <a:stretch>
                  <a:fillRect l="-1250" t="-1279"/>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66F973DC-AFF6-2DAF-327C-DA1654052EB2}"/>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34730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E98-1181-441B-FF47-A7DB121AADA1}"/>
              </a:ext>
            </a:extLst>
          </p:cNvPr>
          <p:cNvSpPr>
            <a:spLocks noGrp="1"/>
          </p:cNvSpPr>
          <p:nvPr>
            <p:ph type="title"/>
          </p:nvPr>
        </p:nvSpPr>
        <p:spPr/>
        <p:txBody>
          <a:bodyPr/>
          <a:lstStyle/>
          <a:p>
            <a:r>
              <a:rPr lang="en-US" dirty="0"/>
              <a:t>Pricing of Bond</a:t>
            </a:r>
          </a:p>
        </p:txBody>
      </p:sp>
      <p:sp>
        <p:nvSpPr>
          <p:cNvPr id="3" name="Content Placeholder 2">
            <a:extLst>
              <a:ext uri="{FF2B5EF4-FFF2-40B4-BE49-F238E27FC236}">
                <a16:creationId xmlns:a16="http://schemas.microsoft.com/office/drawing/2014/main" id="{EC6B053D-062C-097D-BF95-1E67F1E7ADEF}"/>
              </a:ext>
            </a:extLst>
          </p:cNvPr>
          <p:cNvSpPr>
            <a:spLocks noGrp="1"/>
          </p:cNvSpPr>
          <p:nvPr>
            <p:ph sz="quarter" idx="12"/>
          </p:nvPr>
        </p:nvSpPr>
        <p:spPr/>
        <p:txBody>
          <a:bodyPr/>
          <a:lstStyle/>
          <a:p>
            <a:r>
              <a:rPr lang="en-US" dirty="0"/>
              <a:t>Talked about two interest rates</a:t>
            </a:r>
          </a:p>
          <a:p>
            <a:r>
              <a:rPr lang="en-US" dirty="0"/>
              <a:t>The </a:t>
            </a:r>
            <a:r>
              <a:rPr lang="en-US" i="1" dirty="0">
                <a:solidFill>
                  <a:srgbClr val="FF0000"/>
                </a:solidFill>
              </a:rPr>
              <a:t>stated interest rate</a:t>
            </a:r>
            <a:r>
              <a:rPr lang="en-US" dirty="0"/>
              <a:t>: Specified in the bond contract</a:t>
            </a:r>
          </a:p>
          <a:p>
            <a:pPr lvl="1"/>
            <a:r>
              <a:rPr lang="en-US" dirty="0"/>
              <a:t>Used to compute interest payments</a:t>
            </a:r>
          </a:p>
          <a:p>
            <a:r>
              <a:rPr lang="en-US" dirty="0"/>
              <a:t>The </a:t>
            </a:r>
            <a:r>
              <a:rPr lang="en-US" i="1" dirty="0">
                <a:solidFill>
                  <a:srgbClr val="FF0000"/>
                </a:solidFill>
              </a:rPr>
              <a:t>market interest rate</a:t>
            </a:r>
            <a:r>
              <a:rPr lang="en-US" dirty="0"/>
              <a:t>: not specified in the bond contract. </a:t>
            </a:r>
          </a:p>
          <a:p>
            <a:pPr lvl="1"/>
            <a:r>
              <a:rPr lang="en-US" dirty="0"/>
              <a:t>Investors’ demand a </a:t>
            </a:r>
            <a:r>
              <a:rPr lang="en-US" dirty="0">
                <a:solidFill>
                  <a:srgbClr val="FF0000"/>
                </a:solidFill>
              </a:rPr>
              <a:t>higher market rate </a:t>
            </a:r>
            <a:r>
              <a:rPr lang="en-US" dirty="0"/>
              <a:t>for bonds that have a higher default risk</a:t>
            </a:r>
          </a:p>
          <a:p>
            <a:pPr lvl="1"/>
            <a:r>
              <a:rPr lang="en-US" dirty="0"/>
              <a:t>Used to compute price of bond</a:t>
            </a:r>
          </a:p>
        </p:txBody>
      </p:sp>
      <p:sp>
        <p:nvSpPr>
          <p:cNvPr id="4" name="Content Placeholder 3">
            <a:extLst>
              <a:ext uri="{FF2B5EF4-FFF2-40B4-BE49-F238E27FC236}">
                <a16:creationId xmlns:a16="http://schemas.microsoft.com/office/drawing/2014/main" id="{A21D8730-CAAD-7B28-126F-93AF53980728}"/>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4416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7C00-4F4D-4DE7-0BD4-87643CB920BB}"/>
              </a:ext>
            </a:extLst>
          </p:cNvPr>
          <p:cNvSpPr>
            <a:spLocks noGrp="1"/>
          </p:cNvSpPr>
          <p:nvPr>
            <p:ph type="title"/>
          </p:nvPr>
        </p:nvSpPr>
        <p:spPr/>
        <p:txBody>
          <a:bodyPr/>
          <a:lstStyle/>
          <a:p>
            <a:r>
              <a:rPr lang="en-US" dirty="0"/>
              <a:t>Pricing of Bond</a:t>
            </a:r>
          </a:p>
        </p:txBody>
      </p:sp>
      <p:sp>
        <p:nvSpPr>
          <p:cNvPr id="4" name="Content Placeholder 3">
            <a:extLst>
              <a:ext uri="{FF2B5EF4-FFF2-40B4-BE49-F238E27FC236}">
                <a16:creationId xmlns:a16="http://schemas.microsoft.com/office/drawing/2014/main" id="{6CC5A7E7-B902-43BA-4BE1-56D9FA85584E}"/>
              </a:ext>
            </a:extLst>
          </p:cNvPr>
          <p:cNvSpPr>
            <a:spLocks noGrp="1"/>
          </p:cNvSpPr>
          <p:nvPr>
            <p:ph sz="quarter" idx="25"/>
          </p:nvPr>
        </p:nvSpPr>
        <p:spPr/>
        <p:txBody>
          <a:bodyPr/>
          <a:lstStyle/>
          <a:p>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DC162D6-7FED-E33A-66ED-B81F0515251B}"/>
                  </a:ext>
                </a:extLst>
              </p:cNvPr>
              <p:cNvSpPr txBox="1">
                <a:spLocks/>
              </p:cNvSpPr>
              <p:nvPr/>
            </p:nvSpPr>
            <p:spPr>
              <a:xfrm>
                <a:off x="513862" y="1424065"/>
                <a:ext cx="8115301" cy="4961351"/>
              </a:xfrm>
              <a:prstGeom prst="rect">
                <a:avLst/>
              </a:prstGeom>
            </p:spPr>
            <p:txBody>
              <a:bodyPr vert="horz" lIns="91440" tIns="45720" rIns="91440" bIns="45720" rtlCol="0">
                <a:normAutofit fontScale="92500" lnSpcReduction="10000"/>
              </a:bodyPr>
              <a:lstStyle>
                <a:lvl1pPr marL="457200" indent="-457200" algn="l" defTabSz="685800" rtl="0" eaLnBrk="1" latinLnBrk="0" hangingPunct="1">
                  <a:lnSpc>
                    <a:spcPct val="100000"/>
                  </a:lnSpc>
                  <a:spcBef>
                    <a:spcPts val="624"/>
                  </a:spcBef>
                  <a:buClr>
                    <a:schemeClr val="accent2"/>
                  </a:buClr>
                  <a:buFont typeface="Arial" panose="020B0604020202020204" pitchFamily="34" charset="0"/>
                  <a:buChar char="•"/>
                  <a:defRPr sz="2800" kern="1200">
                    <a:solidFill>
                      <a:schemeClr val="tx1"/>
                    </a:solidFill>
                    <a:latin typeface="+mn-lt"/>
                    <a:ea typeface="+mn-ea"/>
                    <a:cs typeface="+mn-cs"/>
                  </a:defRPr>
                </a:lvl1pPr>
                <a:lvl2pPr marL="896938" indent="-452438" algn="l" defTabSz="685800" rtl="0" eaLnBrk="1" latinLnBrk="0" hangingPunct="1">
                  <a:lnSpc>
                    <a:spcPct val="100000"/>
                  </a:lnSpc>
                  <a:spcBef>
                    <a:spcPts val="624"/>
                  </a:spcBef>
                  <a:buClr>
                    <a:schemeClr val="accent2"/>
                  </a:buClr>
                  <a:buSzPct val="80000"/>
                  <a:buFont typeface="Courier New" panose="02070309020205020404" pitchFamily="49" charset="0"/>
                  <a:buChar char="o"/>
                  <a:defRPr sz="2600" kern="1200">
                    <a:solidFill>
                      <a:schemeClr val="tx1"/>
                    </a:solidFill>
                    <a:latin typeface="+mn-lt"/>
                    <a:ea typeface="+mn-ea"/>
                    <a:cs typeface="+mn-cs"/>
                  </a:defRPr>
                </a:lvl2pPr>
                <a:lvl3pPr marL="1346200" indent="-449263" algn="l" defTabSz="685800" rtl="0" eaLnBrk="1" latinLnBrk="0" hangingPunct="1">
                  <a:lnSpc>
                    <a:spcPct val="100000"/>
                  </a:lnSpc>
                  <a:spcBef>
                    <a:spcPts val="624"/>
                  </a:spcBef>
                  <a:buClr>
                    <a:schemeClr val="tx1"/>
                  </a:buClr>
                  <a:buSzPct val="80000"/>
                  <a:buFont typeface="Wingdings" panose="05000000000000000000" pitchFamily="2" charset="2"/>
                  <a:buChar char="§"/>
                  <a:defRPr sz="2400" kern="1200">
                    <a:solidFill>
                      <a:schemeClr val="tx1"/>
                    </a:solidFill>
                    <a:latin typeface="+mn-lt"/>
                    <a:ea typeface="+mn-ea"/>
                    <a:cs typeface="+mn-cs"/>
                  </a:defRPr>
                </a:lvl3pPr>
                <a:lvl4pPr marL="1028700" indent="0" algn="l" defTabSz="685800" rtl="0" eaLnBrk="1" latinLnBrk="0" hangingPunct="1">
                  <a:lnSpc>
                    <a:spcPct val="90000"/>
                  </a:lnSpc>
                  <a:spcBef>
                    <a:spcPts val="375"/>
                  </a:spcBef>
                  <a:buClr>
                    <a:schemeClr val="accent2"/>
                  </a:buClr>
                  <a:buFont typeface="Arial" panose="020B0604020202020204" pitchFamily="34" charset="0"/>
                  <a:buNone/>
                  <a:defRPr sz="1800" kern="1200">
                    <a:solidFill>
                      <a:schemeClr val="tx1"/>
                    </a:solidFill>
                    <a:latin typeface="+mn-lt"/>
                    <a:ea typeface="+mn-ea"/>
                    <a:cs typeface="+mn-cs"/>
                  </a:defRPr>
                </a:lvl4pPr>
                <a:lvl5pPr marL="1371600" indent="0" algn="l" defTabSz="685800" rtl="0" eaLnBrk="1" latinLnBrk="0" hangingPunct="1">
                  <a:lnSpc>
                    <a:spcPct val="90000"/>
                  </a:lnSpc>
                  <a:spcBef>
                    <a:spcPts val="375"/>
                  </a:spcBef>
                  <a:buClr>
                    <a:schemeClr val="accent2"/>
                  </a:buClr>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𝐹𝑎𝑐𝑒</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𝑉𝑎𝑙𝑢𝑒</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i="1">
                                <a:solidFill>
                                  <a:schemeClr val="tx2"/>
                                </a:solidFill>
                                <a:latin typeface="Cambria Math" panose="02040503050406030204" pitchFamily="18" charset="0"/>
                              </a:rPr>
                              <m:t>𝑛</m:t>
                            </m:r>
                          </m:sup>
                        </m:sSup>
                      </m:den>
                    </m:f>
                    <m:r>
                      <a:rPr lang="en-US" altLang="zh-CN" sz="2800" b="0" i="1" smtClean="0">
                        <a:solidFill>
                          <a:schemeClr val="tx2"/>
                        </a:solidFill>
                        <a:latin typeface="Cambria Math" panose="02040503050406030204" pitchFamily="18" charset="0"/>
                      </a:rPr>
                      <m:t>+</m:t>
                    </m:r>
                    <m:r>
                      <a:rPr lang="en-US" altLang="zh-CN" sz="2800" b="0" i="1" smtClean="0">
                        <a:solidFill>
                          <a:schemeClr val="tx2"/>
                        </a:solidFill>
                        <a:latin typeface="Cambria Math" panose="02040503050406030204" pitchFamily="18" charset="0"/>
                      </a:rPr>
                      <m:t>𝐼𝑛𝑡</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𝑃𝑚𝑡</m:t>
                    </m:r>
                    <m:r>
                      <a:rPr lang="en-US" altLang="zh-CN" sz="2800" b="0" i="1" smtClean="0">
                        <a:solidFill>
                          <a:schemeClr val="tx2"/>
                        </a:solidFill>
                        <a:latin typeface="Cambria Math" panose="02040503050406030204" pitchFamily="18" charset="0"/>
                      </a:rPr>
                      <m:t>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e>
                                </m:d>
                              </m:e>
                              <m:sup>
                                <m:r>
                                  <a:rPr lang="en-US" altLang="zh-CN" b="0" i="1" smtClean="0">
                                    <a:solidFill>
                                      <a:schemeClr val="tx2"/>
                                    </a:solidFill>
                                    <a:latin typeface="Cambria Math" panose="02040503050406030204" pitchFamily="18" charset="0"/>
                                  </a:rPr>
                                  <m:t>𝑛</m:t>
                                </m:r>
                              </m:sup>
                            </m:sSup>
                          </m:den>
                        </m:f>
                      </m:num>
                      <m:den>
                        <m:r>
                          <a:rPr lang="en-US" altLang="zh-CN" b="0" i="1" smtClean="0">
                            <a:solidFill>
                              <a:schemeClr val="tx2"/>
                            </a:solidFill>
                            <a:latin typeface="Cambria Math" panose="02040503050406030204" pitchFamily="18" charset="0"/>
                          </a:rPr>
                          <m:t>𝑖</m:t>
                        </m:r>
                      </m:den>
                    </m:f>
                  </m:oMath>
                </a14:m>
                <a:endParaRPr lang="en-US" sz="2800" dirty="0">
                  <a:solidFill>
                    <a:schemeClr val="tx2"/>
                  </a:solidFill>
                  <a:latin typeface="Calibri" panose="020F0502020204030204" pitchFamily="34" charset="0"/>
                  <a:cs typeface="Calibri" panose="020F0502020204030204" pitchFamily="34" charset="0"/>
                </a:endParaRPr>
              </a:p>
              <a:p>
                <a:endParaRPr lang="en-US" dirty="0"/>
              </a:p>
              <a:p>
                <a:r>
                  <a:rPr lang="en-US" dirty="0"/>
                  <a:t>Face Value: $100,000, 10 years</a:t>
                </a:r>
              </a:p>
              <a:p>
                <a:r>
                  <a:rPr lang="en-US" dirty="0"/>
                  <a:t>Int </a:t>
                </a:r>
                <a:r>
                  <a:rPr lang="en-US" dirty="0" err="1"/>
                  <a:t>Pmt</a:t>
                </a:r>
                <a:r>
                  <a:rPr lang="en-US" dirty="0"/>
                  <a:t>: 3,500 each six months</a:t>
                </a:r>
              </a:p>
              <a:p>
                <a:pPr lvl="1"/>
                <a:r>
                  <a:rPr lang="en-US" dirty="0"/>
                  <a:t>100,000 * 7% * ½ … 7% is </a:t>
                </a:r>
                <a:r>
                  <a:rPr lang="en-US" i="1" dirty="0">
                    <a:solidFill>
                      <a:srgbClr val="FF0000"/>
                    </a:solidFill>
                  </a:rPr>
                  <a:t>stated interest rate</a:t>
                </a:r>
              </a:p>
              <a:p>
                <a:r>
                  <a:rPr lang="en-US" dirty="0"/>
                  <a:t>Assume </a:t>
                </a:r>
                <a:r>
                  <a:rPr lang="en-US" i="1" dirty="0">
                    <a:solidFill>
                      <a:srgbClr val="FF0000"/>
                    </a:solidFill>
                  </a:rPr>
                  <a:t>market rate (</a:t>
                </a:r>
                <a:r>
                  <a:rPr lang="en-US" i="1" dirty="0" err="1">
                    <a:solidFill>
                      <a:srgbClr val="FF0000"/>
                    </a:solidFill>
                  </a:rPr>
                  <a:t>i</a:t>
                </a:r>
                <a:r>
                  <a:rPr lang="en-US" i="1" dirty="0">
                    <a:solidFill>
                      <a:srgbClr val="FF0000"/>
                    </a:solidFill>
                  </a:rPr>
                  <a:t>) </a:t>
                </a:r>
                <a:r>
                  <a:rPr lang="en-US" dirty="0"/>
                  <a:t>= 7% </a:t>
                </a:r>
              </a:p>
              <a:p>
                <a:endParaRPr lang="en-US" dirty="0"/>
              </a:p>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100,000</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.035</m:t>
                            </m:r>
                            <m:r>
                              <a:rPr lang="en-US" altLang="zh-CN" sz="2800" i="1">
                                <a:solidFill>
                                  <a:schemeClr val="tx2"/>
                                </a:solidFill>
                                <a:latin typeface="Cambria Math" panose="02040503050406030204" pitchFamily="18" charset="0"/>
                              </a:rPr>
                              <m:t>)</m:t>
                            </m:r>
                          </m:e>
                          <m:sup>
                            <m:r>
                              <a:rPr lang="en-US" altLang="zh-CN" sz="2800" b="0" i="1" smtClean="0">
                                <a:solidFill>
                                  <a:srgbClr val="FF0000"/>
                                </a:solidFill>
                                <a:latin typeface="Cambria Math" panose="02040503050406030204" pitchFamily="18" charset="0"/>
                              </a:rPr>
                              <m:t>20</m:t>
                            </m:r>
                          </m:sup>
                        </m:sSup>
                      </m:den>
                    </m:f>
                    <m:r>
                      <a:rPr lang="en-US" altLang="zh-CN" sz="2800" b="0" i="1" smtClean="0">
                        <a:solidFill>
                          <a:schemeClr val="tx2"/>
                        </a:solidFill>
                        <a:latin typeface="Cambria Math" panose="02040503050406030204" pitchFamily="18" charset="0"/>
                      </a:rPr>
                      <m:t>+3,500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rgbClr val="FF0000"/>
                                        </a:solidFill>
                                        <a:latin typeface="Cambria Math" panose="02040503050406030204" pitchFamily="18" charset="0"/>
                                      </a:rPr>
                                      <m:t>0.035</m:t>
                                    </m:r>
                                  </m:e>
                                </m:d>
                              </m:e>
                              <m:sup>
                                <m:r>
                                  <a:rPr lang="en-US" altLang="zh-CN" b="0" i="1" smtClean="0">
                                    <a:solidFill>
                                      <a:srgbClr val="FF0000"/>
                                    </a:solidFill>
                                    <a:latin typeface="Cambria Math" panose="02040503050406030204" pitchFamily="18" charset="0"/>
                                  </a:rPr>
                                  <m:t>20</m:t>
                                </m:r>
                              </m:sup>
                            </m:sSup>
                          </m:den>
                        </m:f>
                      </m:num>
                      <m:den>
                        <m:r>
                          <a:rPr lang="en-US" altLang="zh-CN" b="0" i="1" smtClean="0">
                            <a:solidFill>
                              <a:srgbClr val="FF0000"/>
                            </a:solidFill>
                            <a:latin typeface="Cambria Math" panose="02040503050406030204" pitchFamily="18" charset="0"/>
                          </a:rPr>
                          <m:t>0.035</m:t>
                        </m:r>
                      </m:den>
                    </m:f>
                  </m:oMath>
                </a14:m>
                <a:endParaRPr lang="en-US" sz="2800" dirty="0">
                  <a:solidFill>
                    <a:schemeClr val="tx2"/>
                  </a:solidFill>
                  <a:latin typeface="Calibri" panose="020F0502020204030204" pitchFamily="34" charset="0"/>
                  <a:cs typeface="Calibri" panose="020F0502020204030204" pitchFamily="34" charset="0"/>
                </a:endParaRPr>
              </a:p>
              <a:p>
                <a:r>
                  <a:rPr lang="en-US" dirty="0"/>
                  <a:t>Price = 50,256 + 49743.4 = 100,000</a:t>
                </a:r>
              </a:p>
              <a:p>
                <a:endParaRPr lang="en-US" dirty="0"/>
              </a:p>
            </p:txBody>
          </p:sp>
        </mc:Choice>
        <mc:Fallback xmlns="">
          <p:sp>
            <p:nvSpPr>
              <p:cNvPr id="8" name="Content Placeholder 2">
                <a:extLst>
                  <a:ext uri="{FF2B5EF4-FFF2-40B4-BE49-F238E27FC236}">
                    <a16:creationId xmlns:a16="http://schemas.microsoft.com/office/drawing/2014/main" id="{7DC162D6-7FED-E33A-66ED-B81F0515251B}"/>
                  </a:ext>
                </a:extLst>
              </p:cNvPr>
              <p:cNvSpPr txBox="1">
                <a:spLocks noRot="1" noChangeAspect="1" noMove="1" noResize="1" noEditPoints="1" noAdjustHandles="1" noChangeArrowheads="1" noChangeShapeType="1" noTextEdit="1"/>
              </p:cNvSpPr>
              <p:nvPr/>
            </p:nvSpPr>
            <p:spPr>
              <a:xfrm>
                <a:off x="513862" y="1424065"/>
                <a:ext cx="8115301" cy="4961351"/>
              </a:xfrm>
              <a:prstGeom prst="rect">
                <a:avLst/>
              </a:prstGeom>
              <a:blipFill>
                <a:blip r:embed="rId3"/>
                <a:stretch>
                  <a:fillRect l="-1094"/>
                </a:stretch>
              </a:blipFill>
            </p:spPr>
            <p:txBody>
              <a:bodyPr/>
              <a:lstStyle/>
              <a:p>
                <a:r>
                  <a:rPr lang="en-US">
                    <a:noFill/>
                  </a:rPr>
                  <a:t> </a:t>
                </a:r>
              </a:p>
            </p:txBody>
          </p:sp>
        </mc:Fallback>
      </mc:AlternateContent>
    </p:spTree>
    <p:extLst>
      <p:ext uri="{BB962C8B-B14F-4D97-AF65-F5344CB8AC3E}">
        <p14:creationId xmlns:p14="http://schemas.microsoft.com/office/powerpoint/2010/main" val="384467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Issuing Bonds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lstStyle/>
          <a:p>
            <a:r>
              <a:rPr lang="en-US" dirty="0"/>
              <a:t>Market rate can be equal to, less than, or greater than the stated interest rate paid to investors</a:t>
            </a:r>
          </a:p>
          <a:p>
            <a:pPr lvl="1"/>
            <a:r>
              <a:rPr lang="en-US" dirty="0"/>
              <a:t>If </a:t>
            </a:r>
            <a:r>
              <a:rPr lang="en-US" dirty="0">
                <a:solidFill>
                  <a:srgbClr val="FF0000"/>
                </a:solidFill>
              </a:rPr>
              <a:t>market rate </a:t>
            </a:r>
            <a:r>
              <a:rPr lang="en-US" dirty="0"/>
              <a:t>= </a:t>
            </a:r>
            <a:r>
              <a:rPr lang="en-US" dirty="0">
                <a:solidFill>
                  <a:srgbClr val="FF0000"/>
                </a:solidFill>
              </a:rPr>
              <a:t>stated rate</a:t>
            </a:r>
            <a:r>
              <a:rPr lang="en-US" dirty="0"/>
              <a:t>, bond is issued at face amount (issued at par)</a:t>
            </a:r>
          </a:p>
          <a:p>
            <a:pPr lvl="1"/>
            <a:r>
              <a:rPr lang="en-US" dirty="0"/>
              <a:t>If </a:t>
            </a:r>
            <a:r>
              <a:rPr lang="en-US" dirty="0">
                <a:solidFill>
                  <a:srgbClr val="FF0000"/>
                </a:solidFill>
              </a:rPr>
              <a:t>market rate </a:t>
            </a:r>
            <a:r>
              <a:rPr lang="en-US" dirty="0"/>
              <a:t>&gt; </a:t>
            </a:r>
            <a:r>
              <a:rPr lang="en-US" dirty="0">
                <a:solidFill>
                  <a:srgbClr val="FF0000"/>
                </a:solidFill>
              </a:rPr>
              <a:t>stated rate</a:t>
            </a:r>
            <a:r>
              <a:rPr lang="en-US" dirty="0"/>
              <a:t>, bond is issued at below face value (issued at discount)</a:t>
            </a:r>
          </a:p>
          <a:p>
            <a:pPr lvl="2"/>
            <a:r>
              <a:rPr lang="en-US" dirty="0"/>
              <a:t>Bond selling at lower price than face amount</a:t>
            </a:r>
          </a:p>
          <a:p>
            <a:pPr lvl="1"/>
            <a:r>
              <a:rPr lang="en-US" dirty="0"/>
              <a:t>If </a:t>
            </a:r>
            <a:r>
              <a:rPr lang="en-US" dirty="0">
                <a:solidFill>
                  <a:srgbClr val="FF0000"/>
                </a:solidFill>
              </a:rPr>
              <a:t>market rate </a:t>
            </a:r>
            <a:r>
              <a:rPr lang="en-US" dirty="0"/>
              <a:t>&lt; </a:t>
            </a:r>
            <a:r>
              <a:rPr lang="en-US" dirty="0">
                <a:solidFill>
                  <a:srgbClr val="FF0000"/>
                </a:solidFill>
              </a:rPr>
              <a:t>stated rate</a:t>
            </a:r>
            <a:r>
              <a:rPr lang="en-US" dirty="0"/>
              <a:t>, bond is issued at above face amount (issued at premium)</a:t>
            </a:r>
          </a:p>
          <a:p>
            <a:pPr lvl="2"/>
            <a:r>
              <a:rPr lang="en-US" dirty="0"/>
              <a:t>Bond selling at higher price than face amount</a:t>
            </a:r>
          </a:p>
          <a:p>
            <a:pPr lvl="2"/>
            <a:endParaRPr lang="en-US"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81799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AD07-1F1C-24E4-AB94-F9A414543144}"/>
              </a:ext>
            </a:extLst>
          </p:cNvPr>
          <p:cNvSpPr>
            <a:spLocks noGrp="1"/>
          </p:cNvSpPr>
          <p:nvPr>
            <p:ph type="title"/>
          </p:nvPr>
        </p:nvSpPr>
        <p:spPr/>
        <p:txBody>
          <a:bodyPr/>
          <a:lstStyle/>
          <a:p>
            <a:r>
              <a:rPr lang="en-US" dirty="0"/>
              <a:t>Economic Meaning</a:t>
            </a:r>
          </a:p>
        </p:txBody>
      </p:sp>
      <p:sp>
        <p:nvSpPr>
          <p:cNvPr id="3" name="Content Placeholder 2">
            <a:extLst>
              <a:ext uri="{FF2B5EF4-FFF2-40B4-BE49-F238E27FC236}">
                <a16:creationId xmlns:a16="http://schemas.microsoft.com/office/drawing/2014/main" id="{C7F37AC9-FBB1-6601-3846-A3F7166C7BE6}"/>
              </a:ext>
            </a:extLst>
          </p:cNvPr>
          <p:cNvSpPr>
            <a:spLocks noGrp="1"/>
          </p:cNvSpPr>
          <p:nvPr>
            <p:ph sz="quarter" idx="12"/>
          </p:nvPr>
        </p:nvSpPr>
        <p:spPr/>
        <p:txBody>
          <a:bodyPr/>
          <a:lstStyle/>
          <a:p>
            <a:r>
              <a:rPr lang="en-US" dirty="0"/>
              <a:t>Issued at par (stated rate = market rate)</a:t>
            </a:r>
          </a:p>
          <a:p>
            <a:pPr lvl="1"/>
            <a:r>
              <a:rPr lang="en-US" dirty="0"/>
              <a:t>Stated rate meets bond investors’ expectation</a:t>
            </a:r>
          </a:p>
          <a:p>
            <a:pPr lvl="1"/>
            <a:endParaRPr lang="en-US" dirty="0"/>
          </a:p>
          <a:p>
            <a:r>
              <a:rPr lang="en-US" dirty="0"/>
              <a:t>Issued at discount (stated rate &lt; market rate)</a:t>
            </a:r>
          </a:p>
          <a:p>
            <a:pPr lvl="1"/>
            <a:r>
              <a:rPr lang="en-US" dirty="0"/>
              <a:t>Stated rate is </a:t>
            </a:r>
            <a:r>
              <a:rPr lang="en-US" dirty="0">
                <a:solidFill>
                  <a:srgbClr val="FF0000"/>
                </a:solidFill>
              </a:rPr>
              <a:t>less attractive </a:t>
            </a:r>
            <a:r>
              <a:rPr lang="en-US" dirty="0"/>
              <a:t>to bond investors, so need to sell it at discount</a:t>
            </a:r>
          </a:p>
          <a:p>
            <a:pPr lvl="1"/>
            <a:endParaRPr lang="en-US" dirty="0"/>
          </a:p>
          <a:p>
            <a:r>
              <a:rPr lang="en-US" dirty="0"/>
              <a:t>Issued at premium (stated rate &gt; market rate)</a:t>
            </a:r>
          </a:p>
          <a:p>
            <a:pPr lvl="1"/>
            <a:r>
              <a:rPr lang="en-US" dirty="0"/>
              <a:t>Stated rate is </a:t>
            </a:r>
            <a:r>
              <a:rPr lang="en-US" dirty="0">
                <a:solidFill>
                  <a:srgbClr val="FF0000"/>
                </a:solidFill>
              </a:rPr>
              <a:t>more attractive </a:t>
            </a:r>
            <a:r>
              <a:rPr lang="en-US" dirty="0"/>
              <a:t>to bond investors, so need to sell it at premium</a:t>
            </a:r>
          </a:p>
        </p:txBody>
      </p:sp>
      <p:sp>
        <p:nvSpPr>
          <p:cNvPr id="4" name="Content Placeholder 3">
            <a:extLst>
              <a:ext uri="{FF2B5EF4-FFF2-40B4-BE49-F238E27FC236}">
                <a16:creationId xmlns:a16="http://schemas.microsoft.com/office/drawing/2014/main" id="{BAA666A0-9B00-D945-9CE6-C841C927CDE1}"/>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48390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83B7-6B0F-C5FC-E1CD-4F2BEB202BB1}"/>
              </a:ext>
            </a:extLst>
          </p:cNvPr>
          <p:cNvSpPr>
            <a:spLocks noGrp="1"/>
          </p:cNvSpPr>
          <p:nvPr>
            <p:ph type="title"/>
          </p:nvPr>
        </p:nvSpPr>
        <p:spPr/>
        <p:txBody>
          <a:bodyPr/>
          <a:lstStyle/>
          <a:p>
            <a:r>
              <a:rPr lang="en-US" dirty="0"/>
              <a:t>Let’s Verify (Issued at Discount)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ECE780-BFCD-A4F8-2ADE-C17E02CD3055}"/>
                  </a:ext>
                </a:extLst>
              </p:cNvPr>
              <p:cNvSpPr>
                <a:spLocks noGrp="1"/>
              </p:cNvSpPr>
              <p:nvPr>
                <p:ph sz="quarter" idx="12"/>
              </p:nvPr>
            </p:nvSpPr>
            <p:spPr/>
            <p:txBody>
              <a:bodyPr>
                <a:normAutofit fontScale="92500" lnSpcReduction="20000"/>
              </a:bodyPr>
              <a:lstStyle/>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𝐹𝑎𝑐𝑒</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𝑉𝑎𝑙𝑢𝑒</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i="1">
                                <a:solidFill>
                                  <a:schemeClr val="tx2"/>
                                </a:solidFill>
                                <a:latin typeface="Cambria Math" panose="02040503050406030204" pitchFamily="18" charset="0"/>
                              </a:rPr>
                              <m:t>𝑛</m:t>
                            </m:r>
                          </m:sup>
                        </m:sSup>
                      </m:den>
                    </m:f>
                    <m:r>
                      <a:rPr lang="en-US" altLang="zh-CN" sz="2800" b="0" i="1" smtClean="0">
                        <a:solidFill>
                          <a:schemeClr val="tx2"/>
                        </a:solidFill>
                        <a:latin typeface="Cambria Math" panose="02040503050406030204" pitchFamily="18" charset="0"/>
                      </a:rPr>
                      <m:t>+</m:t>
                    </m:r>
                    <m:r>
                      <a:rPr lang="en-US" altLang="zh-CN" sz="2800" b="0" i="1" smtClean="0">
                        <a:solidFill>
                          <a:schemeClr val="tx2"/>
                        </a:solidFill>
                        <a:latin typeface="Cambria Math" panose="02040503050406030204" pitchFamily="18" charset="0"/>
                      </a:rPr>
                      <m:t>𝐼𝑛𝑡</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𝑃𝑚𝑡</m:t>
                    </m:r>
                    <m:r>
                      <a:rPr lang="en-US" altLang="zh-CN" sz="2800" b="0" i="1" smtClean="0">
                        <a:solidFill>
                          <a:schemeClr val="tx2"/>
                        </a:solidFill>
                        <a:latin typeface="Cambria Math" panose="02040503050406030204" pitchFamily="18" charset="0"/>
                      </a:rPr>
                      <m:t>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e>
                                </m:d>
                              </m:e>
                              <m:sup>
                                <m:r>
                                  <a:rPr lang="en-US" altLang="zh-CN" b="0" i="1" smtClean="0">
                                    <a:solidFill>
                                      <a:schemeClr val="tx2"/>
                                    </a:solidFill>
                                    <a:latin typeface="Cambria Math" panose="02040503050406030204" pitchFamily="18" charset="0"/>
                                  </a:rPr>
                                  <m:t>𝑛</m:t>
                                </m:r>
                              </m:sup>
                            </m:sSup>
                          </m:den>
                        </m:f>
                      </m:num>
                      <m:den>
                        <m:r>
                          <a:rPr lang="en-US" altLang="zh-CN" b="0" i="1" smtClean="0">
                            <a:solidFill>
                              <a:schemeClr val="tx2"/>
                            </a:solidFill>
                            <a:latin typeface="Cambria Math" panose="02040503050406030204" pitchFamily="18" charset="0"/>
                          </a:rPr>
                          <m:t>𝑖</m:t>
                        </m:r>
                      </m:den>
                    </m:f>
                  </m:oMath>
                </a14:m>
                <a:endParaRPr lang="en-US" sz="2800" dirty="0">
                  <a:solidFill>
                    <a:schemeClr val="tx2"/>
                  </a:solidFill>
                  <a:latin typeface="Calibri" panose="020F0502020204030204" pitchFamily="34" charset="0"/>
                  <a:cs typeface="Calibri" panose="020F0502020204030204" pitchFamily="34" charset="0"/>
                </a:endParaRPr>
              </a:p>
              <a:p>
                <a:endParaRPr lang="en-US" dirty="0"/>
              </a:p>
              <a:p>
                <a:r>
                  <a:rPr lang="en-US" dirty="0"/>
                  <a:t>Face Value: $100,000, 10 years</a:t>
                </a:r>
              </a:p>
              <a:p>
                <a:r>
                  <a:rPr lang="en-US" dirty="0"/>
                  <a:t>Int </a:t>
                </a:r>
                <a:r>
                  <a:rPr lang="en-US" dirty="0" err="1"/>
                  <a:t>Pmt</a:t>
                </a:r>
                <a:r>
                  <a:rPr lang="en-US" dirty="0"/>
                  <a:t>: 3,500 each six months</a:t>
                </a:r>
              </a:p>
              <a:p>
                <a:pPr lvl="1"/>
                <a:r>
                  <a:rPr lang="en-US" dirty="0"/>
                  <a:t>100,000 * 7% * ½ … 7% is </a:t>
                </a:r>
                <a:r>
                  <a:rPr lang="en-US" i="1" dirty="0">
                    <a:solidFill>
                      <a:srgbClr val="FF0000"/>
                    </a:solidFill>
                  </a:rPr>
                  <a:t>stated interest rate</a:t>
                </a:r>
              </a:p>
              <a:p>
                <a:r>
                  <a:rPr lang="en-US" dirty="0"/>
                  <a:t>Assume </a:t>
                </a:r>
                <a:r>
                  <a:rPr lang="en-US" i="1" dirty="0">
                    <a:solidFill>
                      <a:srgbClr val="FF0000"/>
                    </a:solidFill>
                  </a:rPr>
                  <a:t>market rate (</a:t>
                </a:r>
                <a:r>
                  <a:rPr lang="en-US" i="1" dirty="0" err="1">
                    <a:solidFill>
                      <a:srgbClr val="FF0000"/>
                    </a:solidFill>
                  </a:rPr>
                  <a:t>i</a:t>
                </a:r>
                <a:r>
                  <a:rPr lang="en-US" i="1" dirty="0">
                    <a:solidFill>
                      <a:srgbClr val="FF0000"/>
                    </a:solidFill>
                  </a:rPr>
                  <a:t>) </a:t>
                </a:r>
                <a:r>
                  <a:rPr lang="en-US" dirty="0"/>
                  <a:t>= 8% … issued at discount</a:t>
                </a:r>
              </a:p>
              <a:p>
                <a:endParaRPr lang="en-US" dirty="0"/>
              </a:p>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100,000</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.04</m:t>
                            </m:r>
                            <m:r>
                              <a:rPr lang="en-US" altLang="zh-CN" sz="2800" i="1">
                                <a:solidFill>
                                  <a:schemeClr val="tx2"/>
                                </a:solidFill>
                                <a:latin typeface="Cambria Math" panose="02040503050406030204" pitchFamily="18" charset="0"/>
                              </a:rPr>
                              <m:t>)</m:t>
                            </m:r>
                          </m:e>
                          <m:sup>
                            <m:r>
                              <a:rPr lang="en-US" altLang="zh-CN" sz="2800" b="0" i="1" smtClean="0">
                                <a:solidFill>
                                  <a:srgbClr val="FF0000"/>
                                </a:solidFill>
                                <a:latin typeface="Cambria Math" panose="02040503050406030204" pitchFamily="18" charset="0"/>
                              </a:rPr>
                              <m:t>20</m:t>
                            </m:r>
                          </m:sup>
                        </m:sSup>
                      </m:den>
                    </m:f>
                    <m:r>
                      <a:rPr lang="en-US" altLang="zh-CN" sz="2800" b="0" i="1" smtClean="0">
                        <a:solidFill>
                          <a:schemeClr val="tx2"/>
                        </a:solidFill>
                        <a:latin typeface="Cambria Math" panose="02040503050406030204" pitchFamily="18" charset="0"/>
                      </a:rPr>
                      <m:t>+3,500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rgbClr val="FF0000"/>
                                        </a:solidFill>
                                        <a:latin typeface="Cambria Math" panose="02040503050406030204" pitchFamily="18" charset="0"/>
                                      </a:rPr>
                                      <m:t>0.04</m:t>
                                    </m:r>
                                  </m:e>
                                </m:d>
                              </m:e>
                              <m:sup>
                                <m:r>
                                  <a:rPr lang="en-US" altLang="zh-CN" b="0" i="1" smtClean="0">
                                    <a:solidFill>
                                      <a:srgbClr val="FF0000"/>
                                    </a:solidFill>
                                    <a:latin typeface="Cambria Math" panose="02040503050406030204" pitchFamily="18" charset="0"/>
                                  </a:rPr>
                                  <m:t>20</m:t>
                                </m:r>
                              </m:sup>
                            </m:sSup>
                          </m:den>
                        </m:f>
                      </m:num>
                      <m:den>
                        <m:r>
                          <a:rPr lang="en-US" altLang="zh-CN" b="0" i="1" smtClean="0">
                            <a:solidFill>
                              <a:srgbClr val="FF0000"/>
                            </a:solidFill>
                            <a:latin typeface="Cambria Math" panose="02040503050406030204" pitchFamily="18" charset="0"/>
                          </a:rPr>
                          <m:t>0.04</m:t>
                        </m:r>
                      </m:den>
                    </m:f>
                  </m:oMath>
                </a14:m>
                <a:endParaRPr lang="en-US" sz="2800" dirty="0">
                  <a:solidFill>
                    <a:schemeClr val="tx2"/>
                  </a:solidFill>
                  <a:latin typeface="Calibri" panose="020F0502020204030204" pitchFamily="34" charset="0"/>
                  <a:cs typeface="Calibri" panose="020F0502020204030204" pitchFamily="34" charset="0"/>
                </a:endParaRPr>
              </a:p>
              <a:p>
                <a:r>
                  <a:rPr lang="en-US" dirty="0"/>
                  <a:t>Price = 45,638.69 + 47,566.14 = </a:t>
                </a:r>
                <a:r>
                  <a:rPr lang="en-US" dirty="0">
                    <a:solidFill>
                      <a:srgbClr val="FF0000"/>
                    </a:solidFill>
                  </a:rPr>
                  <a:t>93,205 </a:t>
                </a:r>
                <a:r>
                  <a:rPr lang="en-US" dirty="0"/>
                  <a:t>(</a:t>
                </a:r>
                <a:r>
                  <a:rPr lang="en-US" i="1" dirty="0"/>
                  <a:t>less than face amount</a:t>
                </a:r>
                <a:r>
                  <a:rPr lang="en-US" dirty="0"/>
                  <a:t>)</a:t>
                </a:r>
              </a:p>
              <a:p>
                <a:endParaRPr lang="en-US" dirty="0"/>
              </a:p>
            </p:txBody>
          </p:sp>
        </mc:Choice>
        <mc:Fallback xmlns="">
          <p:sp>
            <p:nvSpPr>
              <p:cNvPr id="3" name="Content Placeholder 2">
                <a:extLst>
                  <a:ext uri="{FF2B5EF4-FFF2-40B4-BE49-F238E27FC236}">
                    <a16:creationId xmlns:a16="http://schemas.microsoft.com/office/drawing/2014/main" id="{FDECE780-BFCD-A4F8-2ADE-C17E02CD3055}"/>
                  </a:ext>
                </a:extLst>
              </p:cNvPr>
              <p:cNvSpPr>
                <a:spLocks noGrp="1" noRot="1" noChangeAspect="1" noMove="1" noResize="1" noEditPoints="1" noAdjustHandles="1" noChangeArrowheads="1" noChangeShapeType="1" noTextEdit="1"/>
              </p:cNvSpPr>
              <p:nvPr>
                <p:ph sz="quarter" idx="12"/>
              </p:nvPr>
            </p:nvSpPr>
            <p:spPr>
              <a:blipFill>
                <a:blip r:embed="rId3"/>
                <a:stretch>
                  <a:fillRect l="-1094" b="-1023"/>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EE7C6E6E-033C-5EF5-4DE6-96936FE19B2A}"/>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6119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83B7-6B0F-C5FC-E1CD-4F2BEB202BB1}"/>
              </a:ext>
            </a:extLst>
          </p:cNvPr>
          <p:cNvSpPr>
            <a:spLocks noGrp="1"/>
          </p:cNvSpPr>
          <p:nvPr>
            <p:ph type="title"/>
          </p:nvPr>
        </p:nvSpPr>
        <p:spPr/>
        <p:txBody>
          <a:bodyPr/>
          <a:lstStyle/>
          <a:p>
            <a:r>
              <a:rPr lang="en-US" dirty="0"/>
              <a:t>Let’s Verify (Issued at Premium)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ECE780-BFCD-A4F8-2ADE-C17E02CD3055}"/>
                  </a:ext>
                </a:extLst>
              </p:cNvPr>
              <p:cNvSpPr>
                <a:spLocks noGrp="1"/>
              </p:cNvSpPr>
              <p:nvPr>
                <p:ph sz="quarter" idx="12"/>
              </p:nvPr>
            </p:nvSpPr>
            <p:spPr/>
            <p:txBody>
              <a:bodyPr>
                <a:normAutofit fontScale="92500" lnSpcReduction="20000"/>
              </a:bodyPr>
              <a:lstStyle/>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𝐹𝑎𝑐𝑒</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𝑉𝑎𝑙𝑢𝑒</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i="1">
                                <a:solidFill>
                                  <a:schemeClr val="tx2"/>
                                </a:solidFill>
                                <a:latin typeface="Cambria Math" panose="02040503050406030204" pitchFamily="18" charset="0"/>
                              </a:rPr>
                              <m:t>𝑛</m:t>
                            </m:r>
                          </m:sup>
                        </m:sSup>
                      </m:den>
                    </m:f>
                    <m:r>
                      <a:rPr lang="en-US" altLang="zh-CN" sz="2800" b="0" i="1" smtClean="0">
                        <a:solidFill>
                          <a:schemeClr val="tx2"/>
                        </a:solidFill>
                        <a:latin typeface="Cambria Math" panose="02040503050406030204" pitchFamily="18" charset="0"/>
                      </a:rPr>
                      <m:t>+</m:t>
                    </m:r>
                    <m:r>
                      <a:rPr lang="en-US" altLang="zh-CN" sz="2800" b="0" i="1" smtClean="0">
                        <a:solidFill>
                          <a:schemeClr val="tx2"/>
                        </a:solidFill>
                        <a:latin typeface="Cambria Math" panose="02040503050406030204" pitchFamily="18" charset="0"/>
                      </a:rPr>
                      <m:t>𝐼𝑛𝑡</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𝑃𝑚𝑡</m:t>
                    </m:r>
                    <m:r>
                      <a:rPr lang="en-US" altLang="zh-CN" sz="2800" b="0" i="1" smtClean="0">
                        <a:solidFill>
                          <a:schemeClr val="tx2"/>
                        </a:solidFill>
                        <a:latin typeface="Cambria Math" panose="02040503050406030204" pitchFamily="18" charset="0"/>
                      </a:rPr>
                      <m:t>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e>
                                </m:d>
                              </m:e>
                              <m:sup>
                                <m:r>
                                  <a:rPr lang="en-US" altLang="zh-CN" b="0" i="1" smtClean="0">
                                    <a:solidFill>
                                      <a:schemeClr val="tx2"/>
                                    </a:solidFill>
                                    <a:latin typeface="Cambria Math" panose="02040503050406030204" pitchFamily="18" charset="0"/>
                                  </a:rPr>
                                  <m:t>𝑛</m:t>
                                </m:r>
                              </m:sup>
                            </m:sSup>
                          </m:den>
                        </m:f>
                      </m:num>
                      <m:den>
                        <m:r>
                          <a:rPr lang="en-US" altLang="zh-CN" b="0" i="1" smtClean="0">
                            <a:solidFill>
                              <a:schemeClr val="tx2"/>
                            </a:solidFill>
                            <a:latin typeface="Cambria Math" panose="02040503050406030204" pitchFamily="18" charset="0"/>
                          </a:rPr>
                          <m:t>𝑖</m:t>
                        </m:r>
                      </m:den>
                    </m:f>
                  </m:oMath>
                </a14:m>
                <a:endParaRPr lang="en-US" sz="2800" dirty="0">
                  <a:solidFill>
                    <a:schemeClr val="tx2"/>
                  </a:solidFill>
                  <a:latin typeface="Calibri" panose="020F0502020204030204" pitchFamily="34" charset="0"/>
                  <a:cs typeface="Calibri" panose="020F0502020204030204" pitchFamily="34" charset="0"/>
                </a:endParaRPr>
              </a:p>
              <a:p>
                <a:endParaRPr lang="en-US" dirty="0"/>
              </a:p>
              <a:p>
                <a:r>
                  <a:rPr lang="en-US" dirty="0"/>
                  <a:t>Face Value: $100,000, 10 years</a:t>
                </a:r>
              </a:p>
              <a:p>
                <a:r>
                  <a:rPr lang="en-US" dirty="0"/>
                  <a:t>Int </a:t>
                </a:r>
                <a:r>
                  <a:rPr lang="en-US" dirty="0" err="1"/>
                  <a:t>Pmt</a:t>
                </a:r>
                <a:r>
                  <a:rPr lang="en-US" dirty="0"/>
                  <a:t>: 3,500 each six months</a:t>
                </a:r>
              </a:p>
              <a:p>
                <a:pPr lvl="1"/>
                <a:r>
                  <a:rPr lang="en-US" dirty="0"/>
                  <a:t>100,000 * 7% * ½ … 7% is </a:t>
                </a:r>
                <a:r>
                  <a:rPr lang="en-US" i="1" dirty="0">
                    <a:solidFill>
                      <a:srgbClr val="FF0000"/>
                    </a:solidFill>
                  </a:rPr>
                  <a:t>stated interest rate</a:t>
                </a:r>
              </a:p>
              <a:p>
                <a:r>
                  <a:rPr lang="en-US" dirty="0"/>
                  <a:t>Assume </a:t>
                </a:r>
                <a:r>
                  <a:rPr lang="en-US" i="1" dirty="0">
                    <a:solidFill>
                      <a:srgbClr val="FF0000"/>
                    </a:solidFill>
                  </a:rPr>
                  <a:t>market rate (</a:t>
                </a:r>
                <a:r>
                  <a:rPr lang="en-US" i="1" dirty="0" err="1">
                    <a:solidFill>
                      <a:srgbClr val="FF0000"/>
                    </a:solidFill>
                  </a:rPr>
                  <a:t>i</a:t>
                </a:r>
                <a:r>
                  <a:rPr lang="en-US" i="1" dirty="0">
                    <a:solidFill>
                      <a:srgbClr val="FF0000"/>
                    </a:solidFill>
                  </a:rPr>
                  <a:t>) </a:t>
                </a:r>
                <a:r>
                  <a:rPr lang="en-US" dirty="0"/>
                  <a:t>= 6% … issued at premium</a:t>
                </a:r>
              </a:p>
              <a:p>
                <a:endParaRPr lang="en-US" dirty="0"/>
              </a:p>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100,000</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.03</m:t>
                            </m:r>
                            <m:r>
                              <a:rPr lang="en-US" altLang="zh-CN" sz="2800" i="1">
                                <a:solidFill>
                                  <a:schemeClr val="tx2"/>
                                </a:solidFill>
                                <a:latin typeface="Cambria Math" panose="02040503050406030204" pitchFamily="18" charset="0"/>
                              </a:rPr>
                              <m:t>)</m:t>
                            </m:r>
                          </m:e>
                          <m:sup>
                            <m:r>
                              <a:rPr lang="en-US" altLang="zh-CN" sz="2800" b="0" i="1" smtClean="0">
                                <a:solidFill>
                                  <a:srgbClr val="FF0000"/>
                                </a:solidFill>
                                <a:latin typeface="Cambria Math" panose="02040503050406030204" pitchFamily="18" charset="0"/>
                              </a:rPr>
                              <m:t>20</m:t>
                            </m:r>
                          </m:sup>
                        </m:sSup>
                      </m:den>
                    </m:f>
                    <m:r>
                      <a:rPr lang="en-US" altLang="zh-CN" sz="2800" b="0" i="1" smtClean="0">
                        <a:solidFill>
                          <a:schemeClr val="tx2"/>
                        </a:solidFill>
                        <a:latin typeface="Cambria Math" panose="02040503050406030204" pitchFamily="18" charset="0"/>
                      </a:rPr>
                      <m:t>+3,500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rgbClr val="FF0000"/>
                                        </a:solidFill>
                                        <a:latin typeface="Cambria Math" panose="02040503050406030204" pitchFamily="18" charset="0"/>
                                      </a:rPr>
                                      <m:t>0.03</m:t>
                                    </m:r>
                                  </m:e>
                                </m:d>
                              </m:e>
                              <m:sup>
                                <m:r>
                                  <a:rPr lang="en-US" altLang="zh-CN" b="0" i="1" smtClean="0">
                                    <a:solidFill>
                                      <a:srgbClr val="FF0000"/>
                                    </a:solidFill>
                                    <a:latin typeface="Cambria Math" panose="02040503050406030204" pitchFamily="18" charset="0"/>
                                  </a:rPr>
                                  <m:t>20</m:t>
                                </m:r>
                              </m:sup>
                            </m:sSup>
                          </m:den>
                        </m:f>
                      </m:num>
                      <m:den>
                        <m:r>
                          <a:rPr lang="en-US" altLang="zh-CN" b="0" i="1" smtClean="0">
                            <a:solidFill>
                              <a:srgbClr val="FF0000"/>
                            </a:solidFill>
                            <a:latin typeface="Cambria Math" panose="02040503050406030204" pitchFamily="18" charset="0"/>
                          </a:rPr>
                          <m:t>0.03</m:t>
                        </m:r>
                      </m:den>
                    </m:f>
                  </m:oMath>
                </a14:m>
                <a:endParaRPr lang="en-US" sz="2800" dirty="0">
                  <a:solidFill>
                    <a:schemeClr val="tx2"/>
                  </a:solidFill>
                  <a:latin typeface="Calibri" panose="020F0502020204030204" pitchFamily="34" charset="0"/>
                  <a:cs typeface="Calibri" panose="020F0502020204030204" pitchFamily="34" charset="0"/>
                </a:endParaRPr>
              </a:p>
              <a:p>
                <a:r>
                  <a:rPr lang="en-US" dirty="0"/>
                  <a:t>Price = 55,367.58 + 52,071.16 = </a:t>
                </a:r>
                <a:r>
                  <a:rPr lang="en-US" dirty="0">
                    <a:solidFill>
                      <a:srgbClr val="FF0000"/>
                    </a:solidFill>
                  </a:rPr>
                  <a:t>107,439 </a:t>
                </a:r>
                <a:r>
                  <a:rPr lang="en-US" dirty="0"/>
                  <a:t>(</a:t>
                </a:r>
                <a:r>
                  <a:rPr lang="en-US" i="1" dirty="0"/>
                  <a:t>more than face amount</a:t>
                </a:r>
                <a:r>
                  <a:rPr lang="en-US" dirty="0"/>
                  <a:t>)</a:t>
                </a:r>
              </a:p>
              <a:p>
                <a:endParaRPr lang="en-US" dirty="0"/>
              </a:p>
            </p:txBody>
          </p:sp>
        </mc:Choice>
        <mc:Fallback xmlns="">
          <p:sp>
            <p:nvSpPr>
              <p:cNvPr id="3" name="Content Placeholder 2">
                <a:extLst>
                  <a:ext uri="{FF2B5EF4-FFF2-40B4-BE49-F238E27FC236}">
                    <a16:creationId xmlns:a16="http://schemas.microsoft.com/office/drawing/2014/main" id="{FDECE780-BFCD-A4F8-2ADE-C17E02CD3055}"/>
                  </a:ext>
                </a:extLst>
              </p:cNvPr>
              <p:cNvSpPr>
                <a:spLocks noGrp="1" noRot="1" noChangeAspect="1" noMove="1" noResize="1" noEditPoints="1" noAdjustHandles="1" noChangeArrowheads="1" noChangeShapeType="1" noTextEdit="1"/>
              </p:cNvSpPr>
              <p:nvPr>
                <p:ph sz="quarter" idx="12"/>
              </p:nvPr>
            </p:nvSpPr>
            <p:spPr>
              <a:blipFill>
                <a:blip r:embed="rId3"/>
                <a:stretch>
                  <a:fillRect l="-1094" b="-1023"/>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EE7C6E6E-033C-5EF5-4DE6-96936FE19B2A}"/>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74736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EF55-87D4-BBB4-D4CE-E84C6889AE19}"/>
              </a:ext>
            </a:extLst>
          </p:cNvPr>
          <p:cNvSpPr>
            <a:spLocks noGrp="1"/>
          </p:cNvSpPr>
          <p:nvPr>
            <p:ph type="title"/>
          </p:nvPr>
        </p:nvSpPr>
        <p:spPr/>
        <p:txBody>
          <a:bodyPr/>
          <a:lstStyle/>
          <a:p>
            <a:r>
              <a:rPr lang="en-US" dirty="0"/>
              <a:t>Intuition</a:t>
            </a:r>
          </a:p>
        </p:txBody>
      </p:sp>
      <p:sp>
        <p:nvSpPr>
          <p:cNvPr id="3" name="Content Placeholder 2">
            <a:extLst>
              <a:ext uri="{FF2B5EF4-FFF2-40B4-BE49-F238E27FC236}">
                <a16:creationId xmlns:a16="http://schemas.microsoft.com/office/drawing/2014/main" id="{29ECA83F-3BB0-13B0-7EE9-1D5E698632E8}"/>
              </a:ext>
            </a:extLst>
          </p:cNvPr>
          <p:cNvSpPr>
            <a:spLocks noGrp="1"/>
          </p:cNvSpPr>
          <p:nvPr>
            <p:ph sz="quarter" idx="12"/>
          </p:nvPr>
        </p:nvSpPr>
        <p:spPr/>
        <p:txBody>
          <a:bodyPr/>
          <a:lstStyle/>
          <a:p>
            <a:r>
              <a:rPr lang="en-US" dirty="0"/>
              <a:t>Market Rate ?</a:t>
            </a:r>
          </a:p>
          <a:p>
            <a:r>
              <a:rPr lang="en-US" dirty="0">
                <a:solidFill>
                  <a:srgbClr val="FF0000"/>
                </a:solidFill>
              </a:rPr>
              <a:t>Stated Rate : 7%</a:t>
            </a:r>
          </a:p>
          <a:p>
            <a:r>
              <a:rPr lang="en-US" dirty="0">
                <a:solidFill>
                  <a:srgbClr val="FF0000"/>
                </a:solidFill>
              </a:rPr>
              <a:t>Face Amount : 10000</a:t>
            </a:r>
          </a:p>
          <a:p>
            <a:r>
              <a:rPr lang="en-US" dirty="0">
                <a:solidFill>
                  <a:srgbClr val="FF0000"/>
                </a:solidFill>
              </a:rPr>
              <a:t>Number of Periods : 3 </a:t>
            </a:r>
            <a:r>
              <a:rPr lang="en-US" dirty="0" err="1">
                <a:solidFill>
                  <a:srgbClr val="FF0000"/>
                </a:solidFill>
              </a:rPr>
              <a:t>yrs</a:t>
            </a:r>
            <a:endParaRPr lang="en-US" dirty="0">
              <a:solidFill>
                <a:srgbClr val="FF0000"/>
              </a:solidFill>
            </a:endParaRPr>
          </a:p>
          <a:p>
            <a:r>
              <a:rPr lang="en-US" dirty="0">
                <a:solidFill>
                  <a:srgbClr val="FF0000"/>
                </a:solidFill>
              </a:rPr>
              <a:t>Payment period (lets assume annual) </a:t>
            </a:r>
          </a:p>
        </p:txBody>
      </p:sp>
      <p:sp>
        <p:nvSpPr>
          <p:cNvPr id="4" name="Content Placeholder 3">
            <a:extLst>
              <a:ext uri="{FF2B5EF4-FFF2-40B4-BE49-F238E27FC236}">
                <a16:creationId xmlns:a16="http://schemas.microsoft.com/office/drawing/2014/main" id="{3A849264-72A8-67E4-823E-5F3D87FAD5B0}"/>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927550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4851B-8DCF-442A-9059-510E273BD1A5}"/>
              </a:ext>
            </a:extLst>
          </p:cNvPr>
          <p:cNvSpPr>
            <a:spLocks noGrp="1"/>
          </p:cNvSpPr>
          <p:nvPr>
            <p:ph type="title"/>
          </p:nvPr>
        </p:nvSpPr>
        <p:spPr/>
        <p:txBody>
          <a:bodyPr/>
          <a:lstStyle/>
          <a:p>
            <a:r>
              <a:rPr lang="en-US" dirty="0"/>
              <a:t>Example: Bond Price</a:t>
            </a:r>
          </a:p>
        </p:txBody>
      </p:sp>
      <p:sp>
        <p:nvSpPr>
          <p:cNvPr id="3" name="Content Placeholder 2">
            <a:extLst>
              <a:ext uri="{FF2B5EF4-FFF2-40B4-BE49-F238E27FC236}">
                <a16:creationId xmlns:a16="http://schemas.microsoft.com/office/drawing/2014/main" id="{AB4E52B4-9815-F0DB-1A0E-9E8D992ACBA6}"/>
              </a:ext>
            </a:extLst>
          </p:cNvPr>
          <p:cNvSpPr>
            <a:spLocks noGrp="1"/>
          </p:cNvSpPr>
          <p:nvPr>
            <p:ph sz="quarter" idx="12"/>
          </p:nvPr>
        </p:nvSpPr>
        <p:spPr/>
        <p:txBody>
          <a:bodyPr/>
          <a:lstStyle/>
          <a:p>
            <a:r>
              <a:rPr lang="en-US" sz="2000" b="1" dirty="0"/>
              <a:t>Illustration: </a:t>
            </a:r>
            <a:r>
              <a:rPr lang="en-US" sz="2000" dirty="0"/>
              <a:t>Assume that Acropolis SA on January 1, 2025, issues €100,000 of 9% bonds, due in five years, with interest payable annually at year-end. Assume market rate is 9%. What is price of bond?</a:t>
            </a:r>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p:txBody>
      </p:sp>
      <p:sp>
        <p:nvSpPr>
          <p:cNvPr id="4" name="Content Placeholder 3">
            <a:extLst>
              <a:ext uri="{FF2B5EF4-FFF2-40B4-BE49-F238E27FC236}">
                <a16:creationId xmlns:a16="http://schemas.microsoft.com/office/drawing/2014/main" id="{CE2C047E-48CA-3745-3769-762A86F22C14}"/>
              </a:ext>
            </a:extLst>
          </p:cNvPr>
          <p:cNvSpPr>
            <a:spLocks noGrp="1"/>
          </p:cNvSpPr>
          <p:nvPr>
            <p:ph sz="quarter" idx="25"/>
          </p:nvPr>
        </p:nvSpPr>
        <p:spPr/>
        <p:txBody>
          <a:bodyPr/>
          <a:lstStyle/>
          <a:p>
            <a:endParaRPr lang="en-US"/>
          </a:p>
        </p:txBody>
      </p:sp>
      <p:pic>
        <p:nvPicPr>
          <p:cNvPr id="5" name="Picture Placeholder 16" descr="A time diagram illustrates cash flows over a period of 5 years. A horizontal bar is marked 0 through 5 in equal yearly increments. The principal of Euro 100,000 is presented as a cash flow at the end of the 5-year period. The Euro 9,000 interest payments occur annually at the end of each year.">
            <a:extLst>
              <a:ext uri="{FF2B5EF4-FFF2-40B4-BE49-F238E27FC236}">
                <a16:creationId xmlns:a16="http://schemas.microsoft.com/office/drawing/2014/main" id="{A26E7FDF-2E50-DF12-5418-3738BAF36612}"/>
              </a:ext>
            </a:extLst>
          </p:cNvPr>
          <p:cNvPicPr>
            <a:picLocks noChangeAspect="1"/>
          </p:cNvPicPr>
          <p:nvPr/>
        </p:nvPicPr>
        <p:blipFill rotWithShape="1">
          <a:blip r:embed="rId2"/>
          <a:stretch/>
        </p:blipFill>
        <p:spPr>
          <a:xfrm>
            <a:off x="1716159" y="2714782"/>
            <a:ext cx="5710706" cy="1896413"/>
          </a:xfrm>
          <a:prstGeom prst="rect">
            <a:avLst/>
          </a:prstGeom>
        </p:spPr>
      </p:pic>
      <p:graphicFrame>
        <p:nvGraphicFramePr>
          <p:cNvPr id="6" name="Table 18">
            <a:extLst>
              <a:ext uri="{FF2B5EF4-FFF2-40B4-BE49-F238E27FC236}">
                <a16:creationId xmlns:a16="http://schemas.microsoft.com/office/drawing/2014/main" id="{1C457E8B-448D-566D-FED2-855497CA607E}"/>
              </a:ext>
            </a:extLst>
          </p:cNvPr>
          <p:cNvGraphicFramePr>
            <a:graphicFrameLocks/>
          </p:cNvGraphicFramePr>
          <p:nvPr>
            <p:extLst>
              <p:ext uri="{D42A27DB-BD31-4B8C-83A1-F6EECF244321}">
                <p14:modId xmlns:p14="http://schemas.microsoft.com/office/powerpoint/2010/main" val="3467136084"/>
              </p:ext>
            </p:extLst>
          </p:nvPr>
        </p:nvGraphicFramePr>
        <p:xfrm>
          <a:off x="1158310" y="4796231"/>
          <a:ext cx="6861926" cy="1188720"/>
        </p:xfrm>
        <a:graphic>
          <a:graphicData uri="http://schemas.openxmlformats.org/drawingml/2006/table">
            <a:tbl>
              <a:tblPr firstRow="1" bandRow="1">
                <a:tableStyleId>{2D5ABB26-0587-4C30-8999-92F81FD0307C}</a:tableStyleId>
              </a:tblPr>
              <a:tblGrid>
                <a:gridCol w="5646186">
                  <a:extLst>
                    <a:ext uri="{9D8B030D-6E8A-4147-A177-3AD203B41FA5}">
                      <a16:colId xmlns:a16="http://schemas.microsoft.com/office/drawing/2014/main" val="1230075141"/>
                    </a:ext>
                  </a:extLst>
                </a:gridCol>
                <a:gridCol w="1215740">
                  <a:extLst>
                    <a:ext uri="{9D8B030D-6E8A-4147-A177-3AD203B41FA5}">
                      <a16:colId xmlns:a16="http://schemas.microsoft.com/office/drawing/2014/main" val="3745584071"/>
                    </a:ext>
                  </a:extLst>
                </a:gridCol>
              </a:tblGrid>
              <a:tr h="370840">
                <a:tc>
                  <a:txBody>
                    <a:bodyPr/>
                    <a:lstStyle/>
                    <a:p>
                      <a:r>
                        <a:rPr lang="en-IN" sz="2000" dirty="0"/>
                        <a:t>Present value of €100,000 received in 5 years</a:t>
                      </a:r>
                    </a:p>
                  </a:txBody>
                  <a:tcPr marL="100584" marR="100584" anchor="ctr"/>
                </a:tc>
                <a:tc>
                  <a:txBody>
                    <a:bodyPr/>
                    <a:lstStyle/>
                    <a:p>
                      <a:pPr algn="r"/>
                      <a:r>
                        <a:rPr lang="en-IN" sz="2000" dirty="0"/>
                        <a:t>€ 64,993</a:t>
                      </a:r>
                    </a:p>
                  </a:txBody>
                  <a:tcPr marL="100584" marR="100584" anchor="ctr">
                    <a:lnB>
                      <a:noFill/>
                    </a:lnB>
                  </a:tcPr>
                </a:tc>
                <a:extLst>
                  <a:ext uri="{0D108BD9-81ED-4DB2-BD59-A6C34878D82A}">
                    <a16:rowId xmlns:a16="http://schemas.microsoft.com/office/drawing/2014/main" val="2489883869"/>
                  </a:ext>
                </a:extLst>
              </a:tr>
              <a:tr h="370840">
                <a:tc>
                  <a:txBody>
                    <a:bodyPr/>
                    <a:lstStyle/>
                    <a:p>
                      <a:r>
                        <a:rPr lang="en-IN" sz="2000" dirty="0"/>
                        <a:t>Present value of €9,000 received annually for 5 years</a:t>
                      </a:r>
                    </a:p>
                  </a:txBody>
                  <a:tcPr marL="100584" marR="100584" anchor="ctr">
                    <a:lnR>
                      <a:noFill/>
                    </a:lnR>
                  </a:tcPr>
                </a:tc>
                <a:tc>
                  <a:txBody>
                    <a:bodyPr/>
                    <a:lstStyle/>
                    <a:p>
                      <a:pPr algn="r"/>
                      <a:r>
                        <a:rPr lang="en-IN" sz="2000" u="sng" dirty="0"/>
                        <a:t>    35,007</a:t>
                      </a:r>
                    </a:p>
                  </a:txBody>
                  <a:tcPr marL="100584" marR="100584"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6813712"/>
                  </a:ext>
                </a:extLst>
              </a:tr>
              <a:tr h="370840">
                <a:tc>
                  <a:txBody>
                    <a:bodyPr/>
                    <a:lstStyle/>
                    <a:p>
                      <a:r>
                        <a:rPr lang="en-IN" sz="2000" b="1" dirty="0">
                          <a:solidFill>
                            <a:schemeClr val="accent2"/>
                          </a:solidFill>
                        </a:rPr>
                        <a:t>Market price of bonds</a:t>
                      </a:r>
                    </a:p>
                  </a:txBody>
                  <a:tcPr marL="100584" marR="100584" anchor="ctr"/>
                </a:tc>
                <a:tc>
                  <a:txBody>
                    <a:bodyPr/>
                    <a:lstStyle/>
                    <a:p>
                      <a:pPr algn="r"/>
                      <a:r>
                        <a:rPr lang="en-IN" sz="2000" b="1" u="dbl" baseline="0" dirty="0">
                          <a:solidFill>
                            <a:schemeClr val="accent2"/>
                          </a:solidFill>
                        </a:rPr>
                        <a:t>€100,000</a:t>
                      </a:r>
                    </a:p>
                  </a:txBody>
                  <a:tcPr marL="100584" marR="100584" anchor="ctr">
                    <a:lnT w="12700" cap="flat" cmpd="sng" algn="ctr">
                      <a:noFill/>
                      <a:prstDash val="solid"/>
                      <a:round/>
                      <a:headEnd type="none" w="med" len="med"/>
                      <a:tailEnd type="none" w="med" len="med"/>
                    </a:lnT>
                  </a:tcPr>
                </a:tc>
                <a:extLst>
                  <a:ext uri="{0D108BD9-81ED-4DB2-BD59-A6C34878D82A}">
                    <a16:rowId xmlns:a16="http://schemas.microsoft.com/office/drawing/2014/main" val="3509708520"/>
                  </a:ext>
                </a:extLst>
              </a:tr>
            </a:tbl>
          </a:graphicData>
        </a:graphic>
      </p:graphicFrame>
    </p:spTree>
    <p:extLst>
      <p:ext uri="{BB962C8B-B14F-4D97-AF65-F5344CB8AC3E}">
        <p14:creationId xmlns:p14="http://schemas.microsoft.com/office/powerpoint/2010/main" val="348101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32004"/>
            <a:ext cx="8115301" cy="1793993"/>
          </a:xfrm>
        </p:spPr>
        <p:txBody>
          <a:bodyPr>
            <a:noAutofit/>
          </a:bodyPr>
          <a:lstStyle/>
          <a:p>
            <a:r>
              <a:rPr lang="en-GB" dirty="0"/>
              <a:t>Learning Objective 1</a:t>
            </a:r>
            <a:br>
              <a:rPr lang="en-GB" dirty="0"/>
            </a:br>
            <a:r>
              <a:rPr lang="en-US" dirty="0"/>
              <a:t>Describe the Major Characteristics of Bonds.</a:t>
            </a:r>
            <a:endParaRPr lang="en-IN" dirty="0"/>
          </a:p>
        </p:txBody>
      </p:sp>
      <p:sp>
        <p:nvSpPr>
          <p:cNvPr id="4" name="Content Placeholder 5">
            <a:extLst>
              <a:ext uri="{FF2B5EF4-FFF2-40B4-BE49-F238E27FC236}">
                <a16:creationId xmlns:a16="http://schemas.microsoft.com/office/drawing/2014/main" id="{355A7226-C12F-240A-60C2-C0D947D86D0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22114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3" y="2568185"/>
            <a:ext cx="8115301" cy="1721630"/>
          </a:xfrm>
        </p:spPr>
        <p:txBody>
          <a:bodyPr>
            <a:noAutofit/>
          </a:bodyPr>
          <a:lstStyle/>
          <a:p>
            <a:r>
              <a:rPr lang="en-GB" dirty="0"/>
              <a:t>Learning Objective 2</a:t>
            </a:r>
            <a:br>
              <a:rPr lang="en-GB" dirty="0"/>
            </a:br>
            <a:r>
              <a:rPr lang="en-US" dirty="0"/>
              <a:t>Explain How to Account for Bond Transactions.</a:t>
            </a:r>
            <a:endParaRPr lang="en-IN" dirty="0"/>
          </a:p>
        </p:txBody>
      </p:sp>
      <p:sp>
        <p:nvSpPr>
          <p:cNvPr id="7" name="Content Placeholder 5">
            <a:extLst>
              <a:ext uri="{FF2B5EF4-FFF2-40B4-BE49-F238E27FC236}">
                <a16:creationId xmlns:a16="http://schemas.microsoft.com/office/drawing/2014/main" id="{4A22B60D-B49B-3756-B04D-A3BC3214739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538579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36EEE-1A2C-0840-2C89-F7BFC7F1C144}"/>
              </a:ext>
            </a:extLst>
          </p:cNvPr>
          <p:cNvSpPr>
            <a:spLocks noGrp="1"/>
          </p:cNvSpPr>
          <p:nvPr>
            <p:ph type="title"/>
          </p:nvPr>
        </p:nvSpPr>
        <p:spPr/>
        <p:txBody>
          <a:bodyPr/>
          <a:lstStyle/>
          <a:p>
            <a:r>
              <a:rPr lang="en-US" dirty="0"/>
              <a:t>Revisiting Bond Pricing</a:t>
            </a:r>
          </a:p>
        </p:txBody>
      </p:sp>
      <p:sp>
        <p:nvSpPr>
          <p:cNvPr id="4" name="Content Placeholder 3">
            <a:extLst>
              <a:ext uri="{FF2B5EF4-FFF2-40B4-BE49-F238E27FC236}">
                <a16:creationId xmlns:a16="http://schemas.microsoft.com/office/drawing/2014/main" id="{9FA49F06-F4F7-9F2E-F214-929680415484}"/>
              </a:ext>
            </a:extLst>
          </p:cNvPr>
          <p:cNvSpPr>
            <a:spLocks noGrp="1"/>
          </p:cNvSpPr>
          <p:nvPr>
            <p:ph sz="quarter" idx="25"/>
          </p:nvPr>
        </p:nvSpPr>
        <p:spPr/>
        <p:txBody>
          <a:bodyPr/>
          <a:lstStyle/>
          <a:p>
            <a:endParaRPr lang="en-US"/>
          </a:p>
        </p:txBody>
      </p:sp>
      <p:pic>
        <p:nvPicPr>
          <p:cNvPr id="5" name="Content Placeholder 5" descr="A white paper with red squares and black text&#10;&#10;Description automatically generated">
            <a:extLst>
              <a:ext uri="{FF2B5EF4-FFF2-40B4-BE49-F238E27FC236}">
                <a16:creationId xmlns:a16="http://schemas.microsoft.com/office/drawing/2014/main" id="{40E9D27C-476F-607D-D4A0-5D722F33D293}"/>
              </a:ext>
            </a:extLst>
          </p:cNvPr>
          <p:cNvPicPr>
            <a:picLocks noChangeAspect="1"/>
          </p:cNvPicPr>
          <p:nvPr/>
        </p:nvPicPr>
        <p:blipFill>
          <a:blip r:embed="rId3"/>
          <a:stretch>
            <a:fillRect/>
          </a:stretch>
        </p:blipFill>
        <p:spPr>
          <a:xfrm>
            <a:off x="396632" y="2199860"/>
            <a:ext cx="8349759" cy="2888974"/>
          </a:xfrm>
          <a:prstGeom prst="rect">
            <a:avLst/>
          </a:prstGeom>
        </p:spPr>
      </p:pic>
    </p:spTree>
    <p:extLst>
      <p:ext uri="{BB962C8B-B14F-4D97-AF65-F5344CB8AC3E}">
        <p14:creationId xmlns:p14="http://schemas.microsoft.com/office/powerpoint/2010/main" val="2190861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7C00-4F4D-4DE7-0BD4-87643CB920BB}"/>
              </a:ext>
            </a:extLst>
          </p:cNvPr>
          <p:cNvSpPr>
            <a:spLocks noGrp="1"/>
          </p:cNvSpPr>
          <p:nvPr>
            <p:ph type="title"/>
          </p:nvPr>
        </p:nvSpPr>
        <p:spPr/>
        <p:txBody>
          <a:bodyPr/>
          <a:lstStyle/>
          <a:p>
            <a:r>
              <a:rPr lang="en-US" dirty="0"/>
              <a:t>Pricing of Bond</a:t>
            </a:r>
          </a:p>
        </p:txBody>
      </p:sp>
      <p:sp>
        <p:nvSpPr>
          <p:cNvPr id="4" name="Content Placeholder 3">
            <a:extLst>
              <a:ext uri="{FF2B5EF4-FFF2-40B4-BE49-F238E27FC236}">
                <a16:creationId xmlns:a16="http://schemas.microsoft.com/office/drawing/2014/main" id="{6CC5A7E7-B902-43BA-4BE1-56D9FA85584E}"/>
              </a:ext>
            </a:extLst>
          </p:cNvPr>
          <p:cNvSpPr>
            <a:spLocks noGrp="1"/>
          </p:cNvSpPr>
          <p:nvPr>
            <p:ph sz="quarter" idx="25"/>
          </p:nvPr>
        </p:nvSpPr>
        <p:spPr/>
        <p:txBody>
          <a:bodyPr/>
          <a:lstStyle/>
          <a:p>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DC162D6-7FED-E33A-66ED-B81F0515251B}"/>
                  </a:ext>
                </a:extLst>
              </p:cNvPr>
              <p:cNvSpPr txBox="1">
                <a:spLocks/>
              </p:cNvSpPr>
              <p:nvPr/>
            </p:nvSpPr>
            <p:spPr>
              <a:xfrm>
                <a:off x="513862" y="1424065"/>
                <a:ext cx="8115301" cy="4961351"/>
              </a:xfrm>
              <a:prstGeom prst="rect">
                <a:avLst/>
              </a:prstGeom>
            </p:spPr>
            <p:txBody>
              <a:bodyPr vert="horz" lIns="91440" tIns="45720" rIns="91440" bIns="45720" rtlCol="0">
                <a:normAutofit fontScale="92500" lnSpcReduction="10000"/>
              </a:bodyPr>
              <a:lstStyle>
                <a:lvl1pPr marL="457200" indent="-457200" algn="l" defTabSz="685800" rtl="0" eaLnBrk="1" latinLnBrk="0" hangingPunct="1">
                  <a:lnSpc>
                    <a:spcPct val="100000"/>
                  </a:lnSpc>
                  <a:spcBef>
                    <a:spcPts val="624"/>
                  </a:spcBef>
                  <a:buClr>
                    <a:schemeClr val="accent2"/>
                  </a:buClr>
                  <a:buFont typeface="Arial" panose="020B0604020202020204" pitchFamily="34" charset="0"/>
                  <a:buChar char="•"/>
                  <a:defRPr sz="2800" kern="1200">
                    <a:solidFill>
                      <a:schemeClr val="tx1"/>
                    </a:solidFill>
                    <a:latin typeface="+mn-lt"/>
                    <a:ea typeface="+mn-ea"/>
                    <a:cs typeface="+mn-cs"/>
                  </a:defRPr>
                </a:lvl1pPr>
                <a:lvl2pPr marL="896938" indent="-452438" algn="l" defTabSz="685800" rtl="0" eaLnBrk="1" latinLnBrk="0" hangingPunct="1">
                  <a:lnSpc>
                    <a:spcPct val="100000"/>
                  </a:lnSpc>
                  <a:spcBef>
                    <a:spcPts val="624"/>
                  </a:spcBef>
                  <a:buClr>
                    <a:schemeClr val="accent2"/>
                  </a:buClr>
                  <a:buSzPct val="80000"/>
                  <a:buFont typeface="Courier New" panose="02070309020205020404" pitchFamily="49" charset="0"/>
                  <a:buChar char="o"/>
                  <a:defRPr sz="2600" kern="1200">
                    <a:solidFill>
                      <a:schemeClr val="tx1"/>
                    </a:solidFill>
                    <a:latin typeface="+mn-lt"/>
                    <a:ea typeface="+mn-ea"/>
                    <a:cs typeface="+mn-cs"/>
                  </a:defRPr>
                </a:lvl2pPr>
                <a:lvl3pPr marL="1346200" indent="-449263" algn="l" defTabSz="685800" rtl="0" eaLnBrk="1" latinLnBrk="0" hangingPunct="1">
                  <a:lnSpc>
                    <a:spcPct val="100000"/>
                  </a:lnSpc>
                  <a:spcBef>
                    <a:spcPts val="624"/>
                  </a:spcBef>
                  <a:buClr>
                    <a:schemeClr val="tx1"/>
                  </a:buClr>
                  <a:buSzPct val="80000"/>
                  <a:buFont typeface="Wingdings" panose="05000000000000000000" pitchFamily="2" charset="2"/>
                  <a:buChar char="§"/>
                  <a:defRPr sz="2400" kern="1200">
                    <a:solidFill>
                      <a:schemeClr val="tx1"/>
                    </a:solidFill>
                    <a:latin typeface="+mn-lt"/>
                    <a:ea typeface="+mn-ea"/>
                    <a:cs typeface="+mn-cs"/>
                  </a:defRPr>
                </a:lvl3pPr>
                <a:lvl4pPr marL="1028700" indent="0" algn="l" defTabSz="685800" rtl="0" eaLnBrk="1" latinLnBrk="0" hangingPunct="1">
                  <a:lnSpc>
                    <a:spcPct val="90000"/>
                  </a:lnSpc>
                  <a:spcBef>
                    <a:spcPts val="375"/>
                  </a:spcBef>
                  <a:buClr>
                    <a:schemeClr val="accent2"/>
                  </a:buClr>
                  <a:buFont typeface="Arial" panose="020B0604020202020204" pitchFamily="34" charset="0"/>
                  <a:buNone/>
                  <a:defRPr sz="1800" kern="1200">
                    <a:solidFill>
                      <a:schemeClr val="tx1"/>
                    </a:solidFill>
                    <a:latin typeface="+mn-lt"/>
                    <a:ea typeface="+mn-ea"/>
                    <a:cs typeface="+mn-cs"/>
                  </a:defRPr>
                </a:lvl4pPr>
                <a:lvl5pPr marL="1371600" indent="0" algn="l" defTabSz="685800" rtl="0" eaLnBrk="1" latinLnBrk="0" hangingPunct="1">
                  <a:lnSpc>
                    <a:spcPct val="90000"/>
                  </a:lnSpc>
                  <a:spcBef>
                    <a:spcPts val="375"/>
                  </a:spcBef>
                  <a:buClr>
                    <a:schemeClr val="accent2"/>
                  </a:buClr>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𝐹𝑎𝑐𝑒</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𝑉𝑎𝑙𝑢𝑒</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chemeClr val="tx2"/>
                                </a:solidFill>
                                <a:latin typeface="Cambria Math" panose="02040503050406030204" pitchFamily="18" charset="0"/>
                              </a:rPr>
                              <m:t>𝑖</m:t>
                            </m:r>
                            <m:r>
                              <a:rPr lang="en-US" altLang="zh-CN" sz="2800" i="1">
                                <a:solidFill>
                                  <a:schemeClr val="tx2"/>
                                </a:solidFill>
                                <a:latin typeface="Cambria Math" panose="02040503050406030204" pitchFamily="18" charset="0"/>
                              </a:rPr>
                              <m:t>)</m:t>
                            </m:r>
                          </m:e>
                          <m:sup>
                            <m:r>
                              <a:rPr lang="en-US" altLang="zh-CN" sz="2800" i="1">
                                <a:solidFill>
                                  <a:schemeClr val="tx2"/>
                                </a:solidFill>
                                <a:latin typeface="Cambria Math" panose="02040503050406030204" pitchFamily="18" charset="0"/>
                              </a:rPr>
                              <m:t>𝑛</m:t>
                            </m:r>
                          </m:sup>
                        </m:sSup>
                      </m:den>
                    </m:f>
                    <m:r>
                      <a:rPr lang="en-US" altLang="zh-CN" sz="2800" b="0" i="1" smtClean="0">
                        <a:solidFill>
                          <a:schemeClr val="tx2"/>
                        </a:solidFill>
                        <a:latin typeface="Cambria Math" panose="02040503050406030204" pitchFamily="18" charset="0"/>
                      </a:rPr>
                      <m:t>+</m:t>
                    </m:r>
                    <m:r>
                      <a:rPr lang="en-US" altLang="zh-CN" sz="2800" b="0" i="1" smtClean="0">
                        <a:solidFill>
                          <a:schemeClr val="tx2"/>
                        </a:solidFill>
                        <a:latin typeface="Cambria Math" panose="02040503050406030204" pitchFamily="18" charset="0"/>
                      </a:rPr>
                      <m:t>𝐼𝑛𝑡</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𝑃𝑚𝑡</m:t>
                    </m:r>
                    <m:r>
                      <a:rPr lang="en-US" altLang="zh-CN" sz="2800" b="0" i="1" smtClean="0">
                        <a:solidFill>
                          <a:schemeClr val="tx2"/>
                        </a:solidFill>
                        <a:latin typeface="Cambria Math" panose="02040503050406030204" pitchFamily="18" charset="0"/>
                      </a:rPr>
                      <m:t>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chemeClr val="tx2"/>
                                        </a:solidFill>
                                        <a:latin typeface="Cambria Math" panose="02040503050406030204" pitchFamily="18" charset="0"/>
                                      </a:rPr>
                                      <m:t>𝑖</m:t>
                                    </m:r>
                                  </m:e>
                                </m:d>
                              </m:e>
                              <m:sup>
                                <m:r>
                                  <a:rPr lang="en-US" altLang="zh-CN" b="0" i="1" smtClean="0">
                                    <a:solidFill>
                                      <a:schemeClr val="tx2"/>
                                    </a:solidFill>
                                    <a:latin typeface="Cambria Math" panose="02040503050406030204" pitchFamily="18" charset="0"/>
                                  </a:rPr>
                                  <m:t>𝑛</m:t>
                                </m:r>
                              </m:sup>
                            </m:sSup>
                          </m:den>
                        </m:f>
                      </m:num>
                      <m:den>
                        <m:r>
                          <a:rPr lang="en-US" altLang="zh-CN" b="0" i="1" smtClean="0">
                            <a:solidFill>
                              <a:schemeClr val="tx2"/>
                            </a:solidFill>
                            <a:latin typeface="Cambria Math" panose="02040503050406030204" pitchFamily="18" charset="0"/>
                          </a:rPr>
                          <m:t>𝑖</m:t>
                        </m:r>
                      </m:den>
                    </m:f>
                  </m:oMath>
                </a14:m>
                <a:endParaRPr lang="en-US" sz="2800" dirty="0">
                  <a:solidFill>
                    <a:schemeClr val="tx2"/>
                  </a:solidFill>
                  <a:latin typeface="Calibri" panose="020F0502020204030204" pitchFamily="34" charset="0"/>
                  <a:cs typeface="Calibri" panose="020F0502020204030204" pitchFamily="34" charset="0"/>
                </a:endParaRPr>
              </a:p>
              <a:p>
                <a:endParaRPr lang="en-US" dirty="0"/>
              </a:p>
              <a:p>
                <a:r>
                  <a:rPr lang="en-US" dirty="0"/>
                  <a:t>Face Value: $100,000, 10 years</a:t>
                </a:r>
              </a:p>
              <a:p>
                <a:r>
                  <a:rPr lang="en-US" dirty="0"/>
                  <a:t>Int </a:t>
                </a:r>
                <a:r>
                  <a:rPr lang="en-US" dirty="0" err="1"/>
                  <a:t>Pmt</a:t>
                </a:r>
                <a:r>
                  <a:rPr lang="en-US" dirty="0"/>
                  <a:t>: 3,500 each six months</a:t>
                </a:r>
              </a:p>
              <a:p>
                <a:pPr lvl="1"/>
                <a:r>
                  <a:rPr lang="en-US" dirty="0"/>
                  <a:t>100,000 * 7% * ½ … 7% is </a:t>
                </a:r>
                <a:r>
                  <a:rPr lang="en-US" i="1" dirty="0">
                    <a:solidFill>
                      <a:srgbClr val="FF0000"/>
                    </a:solidFill>
                  </a:rPr>
                  <a:t>stated interest rate</a:t>
                </a:r>
              </a:p>
              <a:p>
                <a:r>
                  <a:rPr lang="en-US" dirty="0"/>
                  <a:t>Assume </a:t>
                </a:r>
                <a:r>
                  <a:rPr lang="en-US" i="1" dirty="0">
                    <a:solidFill>
                      <a:srgbClr val="FF0000"/>
                    </a:solidFill>
                  </a:rPr>
                  <a:t>market rate (</a:t>
                </a:r>
                <a:r>
                  <a:rPr lang="en-US" i="1" dirty="0" err="1">
                    <a:solidFill>
                      <a:srgbClr val="FF0000"/>
                    </a:solidFill>
                  </a:rPr>
                  <a:t>i</a:t>
                </a:r>
                <a:r>
                  <a:rPr lang="en-US" i="1" dirty="0">
                    <a:solidFill>
                      <a:srgbClr val="FF0000"/>
                    </a:solidFill>
                  </a:rPr>
                  <a:t>) </a:t>
                </a:r>
                <a:r>
                  <a:rPr lang="en-US" dirty="0"/>
                  <a:t>= 7% </a:t>
                </a:r>
              </a:p>
              <a:p>
                <a:endParaRPr lang="en-US" dirty="0"/>
              </a:p>
              <a:p>
                <a14:m>
                  <m:oMath xmlns:m="http://schemas.openxmlformats.org/officeDocument/2006/math">
                    <m:r>
                      <a:rPr lang="en-US" altLang="zh-CN" sz="2800" b="0" i="1" smtClean="0">
                        <a:solidFill>
                          <a:schemeClr val="tx2"/>
                        </a:solidFill>
                        <a:latin typeface="Cambria Math" panose="02040503050406030204" pitchFamily="18" charset="0"/>
                      </a:rPr>
                      <m:t>𝐵𝑜𝑛𝑑</m:t>
                    </m:r>
                    <m:r>
                      <a:rPr lang="en-US" altLang="zh-CN" sz="2800" b="0" i="1" smtClean="0">
                        <a:solidFill>
                          <a:schemeClr val="tx2"/>
                        </a:solidFill>
                        <a:latin typeface="Cambria Math" panose="02040503050406030204" pitchFamily="18" charset="0"/>
                      </a:rPr>
                      <m:t> </m:t>
                    </m:r>
                    <m:r>
                      <a:rPr lang="en-US" altLang="zh-CN" sz="2800" b="0" i="1" smtClean="0">
                        <a:solidFill>
                          <a:schemeClr val="tx2"/>
                        </a:solidFill>
                        <a:latin typeface="Cambria Math" panose="02040503050406030204" pitchFamily="18" charset="0"/>
                      </a:rPr>
                      <m:t>𝑃𝑟𝑖𝑐𝑒</m:t>
                    </m:r>
                    <m:r>
                      <a:rPr lang="en-US" altLang="zh-CN" sz="2800" i="1">
                        <a:solidFill>
                          <a:schemeClr val="tx2"/>
                        </a:solidFill>
                        <a:latin typeface="Cambria Math" panose="02040503050406030204" pitchFamily="18" charset="0"/>
                      </a:rPr>
                      <m:t>=</m:t>
                    </m:r>
                    <m:f>
                      <m:fPr>
                        <m:ctrlPr>
                          <a:rPr lang="en-US" altLang="zh-CN" sz="2800" i="1">
                            <a:solidFill>
                              <a:schemeClr val="tx2"/>
                            </a:solidFill>
                            <a:latin typeface="Cambria Math" panose="02040503050406030204" pitchFamily="18" charset="0"/>
                          </a:rPr>
                        </m:ctrlPr>
                      </m:fPr>
                      <m:num>
                        <m:r>
                          <a:rPr lang="en-US" altLang="zh-CN" sz="2800" b="0" i="1" smtClean="0">
                            <a:solidFill>
                              <a:schemeClr val="tx2"/>
                            </a:solidFill>
                            <a:latin typeface="Cambria Math" panose="02040503050406030204" pitchFamily="18" charset="0"/>
                          </a:rPr>
                          <m:t>100,000</m:t>
                        </m:r>
                      </m:num>
                      <m:den>
                        <m:sSup>
                          <m:sSupPr>
                            <m:ctrlPr>
                              <a:rPr lang="en-US" altLang="zh-CN" sz="2800" i="1">
                                <a:solidFill>
                                  <a:schemeClr val="tx2"/>
                                </a:solidFill>
                                <a:latin typeface="Cambria Math" panose="02040503050406030204" pitchFamily="18" charset="0"/>
                              </a:rPr>
                            </m:ctrlPr>
                          </m:sSupPr>
                          <m:e>
                            <m:r>
                              <a:rPr lang="en-US" altLang="zh-CN" sz="2800" i="1">
                                <a:solidFill>
                                  <a:schemeClr val="tx2"/>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.035</m:t>
                            </m:r>
                            <m:r>
                              <a:rPr lang="en-US" altLang="zh-CN" sz="2800" i="1">
                                <a:solidFill>
                                  <a:schemeClr val="tx2"/>
                                </a:solidFill>
                                <a:latin typeface="Cambria Math" panose="02040503050406030204" pitchFamily="18" charset="0"/>
                              </a:rPr>
                              <m:t>)</m:t>
                            </m:r>
                          </m:e>
                          <m:sup>
                            <m:r>
                              <a:rPr lang="en-US" altLang="zh-CN" sz="2800" b="0" i="1" smtClean="0">
                                <a:solidFill>
                                  <a:srgbClr val="FF0000"/>
                                </a:solidFill>
                                <a:latin typeface="Cambria Math" panose="02040503050406030204" pitchFamily="18" charset="0"/>
                              </a:rPr>
                              <m:t>20</m:t>
                            </m:r>
                          </m:sup>
                        </m:sSup>
                      </m:den>
                    </m:f>
                    <m:r>
                      <a:rPr lang="en-US" altLang="zh-CN" sz="2800" b="0" i="1" smtClean="0">
                        <a:solidFill>
                          <a:schemeClr val="tx2"/>
                        </a:solidFill>
                        <a:latin typeface="Cambria Math" panose="02040503050406030204" pitchFamily="18" charset="0"/>
                      </a:rPr>
                      <m:t>+3,500 ∗</m:t>
                    </m:r>
                    <m:f>
                      <m:fPr>
                        <m:ctrlPr>
                          <a:rPr lang="en-US" altLang="zh-CN" i="1">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f>
                          <m:fPr>
                            <m:ctrlPr>
                              <a:rPr lang="en-US" altLang="zh-CN" b="0" i="1" smtClean="0">
                                <a:solidFill>
                                  <a:schemeClr val="tx2"/>
                                </a:solidFill>
                                <a:latin typeface="Cambria Math" panose="02040503050406030204" pitchFamily="18" charset="0"/>
                              </a:rPr>
                            </m:ctrlPr>
                          </m:fPr>
                          <m:num>
                            <m:r>
                              <a:rPr lang="en-US" altLang="zh-CN" b="0" i="1" smtClean="0">
                                <a:solidFill>
                                  <a:schemeClr val="tx2"/>
                                </a:solidFill>
                                <a:latin typeface="Cambria Math" panose="02040503050406030204" pitchFamily="18" charset="0"/>
                              </a:rPr>
                              <m:t>1</m:t>
                            </m:r>
                          </m:num>
                          <m:den>
                            <m:sSup>
                              <m:sSupPr>
                                <m:ctrlPr>
                                  <a:rPr lang="en-US" altLang="zh-CN" b="0" i="1" smtClean="0">
                                    <a:solidFill>
                                      <a:schemeClr val="tx2"/>
                                    </a:solidFill>
                                    <a:latin typeface="Cambria Math" panose="02040503050406030204" pitchFamily="18" charset="0"/>
                                  </a:rPr>
                                </m:ctrlPr>
                              </m:sSupPr>
                              <m:e>
                                <m:d>
                                  <m:dPr>
                                    <m:ctrlPr>
                                      <a:rPr lang="en-US" altLang="zh-CN" b="0" i="1" smtClean="0">
                                        <a:solidFill>
                                          <a:schemeClr val="tx2"/>
                                        </a:solidFill>
                                        <a:latin typeface="Cambria Math" panose="02040503050406030204" pitchFamily="18" charset="0"/>
                                      </a:rPr>
                                    </m:ctrlPr>
                                  </m:dPr>
                                  <m:e>
                                    <m:r>
                                      <a:rPr lang="en-US" altLang="zh-CN" b="0" i="1" smtClean="0">
                                        <a:solidFill>
                                          <a:schemeClr val="tx2"/>
                                        </a:solidFill>
                                        <a:latin typeface="Cambria Math" panose="02040503050406030204" pitchFamily="18" charset="0"/>
                                      </a:rPr>
                                      <m:t>1+</m:t>
                                    </m:r>
                                    <m:r>
                                      <a:rPr lang="en-US" altLang="zh-CN" b="0" i="1" smtClean="0">
                                        <a:solidFill>
                                          <a:srgbClr val="FF0000"/>
                                        </a:solidFill>
                                        <a:latin typeface="Cambria Math" panose="02040503050406030204" pitchFamily="18" charset="0"/>
                                      </a:rPr>
                                      <m:t>0.035</m:t>
                                    </m:r>
                                  </m:e>
                                </m:d>
                              </m:e>
                              <m:sup>
                                <m:r>
                                  <a:rPr lang="en-US" altLang="zh-CN" b="0" i="1" smtClean="0">
                                    <a:solidFill>
                                      <a:srgbClr val="FF0000"/>
                                    </a:solidFill>
                                    <a:latin typeface="Cambria Math" panose="02040503050406030204" pitchFamily="18" charset="0"/>
                                  </a:rPr>
                                  <m:t>20</m:t>
                                </m:r>
                              </m:sup>
                            </m:sSup>
                          </m:den>
                        </m:f>
                      </m:num>
                      <m:den>
                        <m:r>
                          <a:rPr lang="en-US" altLang="zh-CN" b="0" i="1" smtClean="0">
                            <a:solidFill>
                              <a:srgbClr val="FF0000"/>
                            </a:solidFill>
                            <a:latin typeface="Cambria Math" panose="02040503050406030204" pitchFamily="18" charset="0"/>
                          </a:rPr>
                          <m:t>0.035</m:t>
                        </m:r>
                      </m:den>
                    </m:f>
                  </m:oMath>
                </a14:m>
                <a:endParaRPr lang="en-US" sz="2800" dirty="0">
                  <a:solidFill>
                    <a:schemeClr val="tx2"/>
                  </a:solidFill>
                  <a:latin typeface="Calibri" panose="020F0502020204030204" pitchFamily="34" charset="0"/>
                  <a:cs typeface="Calibri" panose="020F0502020204030204" pitchFamily="34" charset="0"/>
                </a:endParaRPr>
              </a:p>
              <a:p>
                <a:r>
                  <a:rPr lang="en-US" dirty="0"/>
                  <a:t>Price = 50,256 + 49743.4 = 100,000</a:t>
                </a:r>
              </a:p>
              <a:p>
                <a:endParaRPr lang="en-US" dirty="0"/>
              </a:p>
            </p:txBody>
          </p:sp>
        </mc:Choice>
        <mc:Fallback xmlns="">
          <p:sp>
            <p:nvSpPr>
              <p:cNvPr id="8" name="Content Placeholder 2">
                <a:extLst>
                  <a:ext uri="{FF2B5EF4-FFF2-40B4-BE49-F238E27FC236}">
                    <a16:creationId xmlns:a16="http://schemas.microsoft.com/office/drawing/2014/main" id="{7DC162D6-7FED-E33A-66ED-B81F0515251B}"/>
                  </a:ext>
                </a:extLst>
              </p:cNvPr>
              <p:cNvSpPr txBox="1">
                <a:spLocks noRot="1" noChangeAspect="1" noMove="1" noResize="1" noEditPoints="1" noAdjustHandles="1" noChangeArrowheads="1" noChangeShapeType="1" noTextEdit="1"/>
              </p:cNvSpPr>
              <p:nvPr/>
            </p:nvSpPr>
            <p:spPr>
              <a:xfrm>
                <a:off x="513862" y="1424065"/>
                <a:ext cx="8115301" cy="4961351"/>
              </a:xfrm>
              <a:prstGeom prst="rect">
                <a:avLst/>
              </a:prstGeom>
              <a:blipFill>
                <a:blip r:embed="rId3"/>
                <a:stretch>
                  <a:fillRect l="-1094"/>
                </a:stretch>
              </a:blipFill>
            </p:spPr>
            <p:txBody>
              <a:bodyPr/>
              <a:lstStyle/>
              <a:p>
                <a:r>
                  <a:rPr lang="en-US">
                    <a:noFill/>
                  </a:rPr>
                  <a:t> </a:t>
                </a:r>
              </a:p>
            </p:txBody>
          </p:sp>
        </mc:Fallback>
      </mc:AlternateContent>
    </p:spTree>
    <p:extLst>
      <p:ext uri="{BB962C8B-B14F-4D97-AF65-F5344CB8AC3E}">
        <p14:creationId xmlns:p14="http://schemas.microsoft.com/office/powerpoint/2010/main" val="62153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Accounting for Bond Transactions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lstStyle/>
          <a:p>
            <a:r>
              <a:rPr lang="en-US" dirty="0"/>
              <a:t>A company records bond transactions when</a:t>
            </a:r>
          </a:p>
          <a:p>
            <a:pPr lvl="1"/>
            <a:r>
              <a:rPr lang="en-US" dirty="0"/>
              <a:t>it issues (sells) or redeems (buys back) bonds</a:t>
            </a:r>
          </a:p>
          <a:p>
            <a:pPr lvl="1"/>
            <a:r>
              <a:rPr lang="en-US" dirty="0"/>
              <a:t>bondholders convert bonds into ordinary shares (convertible bonds)</a:t>
            </a:r>
          </a:p>
          <a:p>
            <a:r>
              <a:rPr lang="en-US" dirty="0"/>
              <a:t>Bonds may be issued at</a:t>
            </a:r>
          </a:p>
          <a:p>
            <a:pPr lvl="1"/>
            <a:r>
              <a:rPr lang="en-US" dirty="0"/>
              <a:t>face value (issued at par)</a:t>
            </a:r>
          </a:p>
          <a:p>
            <a:pPr lvl="1"/>
            <a:r>
              <a:rPr lang="en-US" dirty="0"/>
              <a:t>below face value (issued at discount)</a:t>
            </a:r>
          </a:p>
          <a:p>
            <a:pPr lvl="1"/>
            <a:r>
              <a:rPr lang="en-US" dirty="0"/>
              <a:t>above face value (issued at premium)</a:t>
            </a:r>
          </a:p>
          <a:p>
            <a:r>
              <a:rPr lang="en-US" dirty="0"/>
              <a:t>Bond prices are quoted as a percentage of face value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176811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rmAutofit/>
          </a:bodyPr>
          <a:lstStyle/>
          <a:p>
            <a:r>
              <a:rPr lang="en-US" dirty="0"/>
              <a:t>Issuing Bonds at Face Value</a:t>
            </a:r>
            <a:endParaRPr lang="en-IN" dirty="0"/>
          </a:p>
        </p:txBody>
      </p:sp>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514353" y="1314693"/>
            <a:ext cx="8115301" cy="1346164"/>
          </a:xfrm>
        </p:spPr>
        <p:txBody>
          <a:bodyPr>
            <a:normAutofit/>
          </a:bodyPr>
          <a:lstStyle/>
          <a:p>
            <a:pPr marL="0" indent="0">
              <a:buNone/>
            </a:pPr>
            <a:r>
              <a:rPr lang="en-US" sz="2600" b="1" dirty="0"/>
              <a:t>Illustration: </a:t>
            </a:r>
            <a:r>
              <a:rPr lang="en-US" sz="2600" dirty="0"/>
              <a:t>On January 1, 2025, Candlestick AG issues €100,000, five-year, 10% bonds at 100 (100% of face value).  The entry to record the sale is:</a:t>
            </a:r>
          </a:p>
        </p:txBody>
      </p:sp>
      <p:sp>
        <p:nvSpPr>
          <p:cNvPr id="6" name="Content Placeholder 5">
            <a:extLst>
              <a:ext uri="{FF2B5EF4-FFF2-40B4-BE49-F238E27FC236}">
                <a16:creationId xmlns:a16="http://schemas.microsoft.com/office/drawing/2014/main" id="{E75515E4-F6F9-3147-1236-31E96C8AA1EC}"/>
              </a:ext>
            </a:extLst>
          </p:cNvPr>
          <p:cNvSpPr>
            <a:spLocks noGrp="1"/>
          </p:cNvSpPr>
          <p:nvPr>
            <p:ph sz="quarter" idx="18"/>
          </p:nvPr>
        </p:nvSpPr>
        <p:spPr>
          <a:xfrm>
            <a:off x="592138" y="2692638"/>
            <a:ext cx="1148172" cy="503237"/>
          </a:xfrm>
        </p:spPr>
        <p:txBody>
          <a:bodyPr>
            <a:noAutofit/>
          </a:bodyPr>
          <a:lstStyle/>
          <a:p>
            <a:pPr marL="0" indent="0">
              <a:buNone/>
            </a:pPr>
            <a:r>
              <a:rPr lang="en-US" altLang="en-US" sz="2600" dirty="0">
                <a:cs typeface="Arial" charset="0"/>
              </a:rPr>
              <a:t>Jan. 1</a:t>
            </a:r>
          </a:p>
        </p:txBody>
      </p:sp>
      <p:sp>
        <p:nvSpPr>
          <p:cNvPr id="19" name="Content Placeholder 6">
            <a:extLst>
              <a:ext uri="{FF2B5EF4-FFF2-40B4-BE49-F238E27FC236}">
                <a16:creationId xmlns:a16="http://schemas.microsoft.com/office/drawing/2014/main" id="{F0A92CF9-ABCF-85B7-6571-FA05769F42C4}"/>
              </a:ext>
            </a:extLst>
          </p:cNvPr>
          <p:cNvSpPr>
            <a:spLocks noGrp="1"/>
          </p:cNvSpPr>
          <p:nvPr>
            <p:ph sz="quarter" idx="20"/>
          </p:nvPr>
        </p:nvSpPr>
        <p:spPr>
          <a:xfrm>
            <a:off x="1665287" y="2733077"/>
            <a:ext cx="6781597" cy="946149"/>
          </a:xfrm>
          <a:ln>
            <a:noFill/>
          </a:ln>
        </p:spPr>
        <p:txBody>
          <a:bodyPr/>
          <a:lstStyle/>
          <a:p>
            <a:pPr marL="0" indent="0">
              <a:buNone/>
            </a:pPr>
            <a:r>
              <a:rPr lang="en-US" altLang="en-US" sz="2600" dirty="0">
                <a:cs typeface="Arial" charset="0"/>
              </a:rPr>
              <a:t>Cash					       100,000</a:t>
            </a:r>
            <a:endParaRPr lang="en-US" sz="2600" dirty="0"/>
          </a:p>
          <a:p>
            <a:pPr marL="0" indent="0">
              <a:buNone/>
            </a:pPr>
            <a:r>
              <a:rPr lang="en-US" altLang="en-US" sz="2600" dirty="0">
                <a:cs typeface="Arial" charset="0"/>
              </a:rPr>
              <a:t>Bonds Payable					        100,000</a:t>
            </a:r>
            <a:endParaRPr lang="en-US" sz="2600" dirty="0"/>
          </a:p>
        </p:txBody>
      </p:sp>
      <p:sp>
        <p:nvSpPr>
          <p:cNvPr id="13" name="Content Placeholder 12">
            <a:extLst>
              <a:ext uri="{FF2B5EF4-FFF2-40B4-BE49-F238E27FC236}">
                <a16:creationId xmlns:a16="http://schemas.microsoft.com/office/drawing/2014/main" id="{1EABC4A2-9288-59D0-992D-81DD067D9EF5}"/>
              </a:ext>
            </a:extLst>
          </p:cNvPr>
          <p:cNvSpPr>
            <a:spLocks noGrp="1"/>
          </p:cNvSpPr>
          <p:nvPr>
            <p:ph sz="quarter" idx="21"/>
          </p:nvPr>
        </p:nvSpPr>
        <p:spPr>
          <a:xfrm>
            <a:off x="551069" y="3819647"/>
            <a:ext cx="8187249" cy="830832"/>
          </a:xfrm>
        </p:spPr>
        <p:txBody>
          <a:bodyPr>
            <a:normAutofit/>
          </a:bodyPr>
          <a:lstStyle/>
          <a:p>
            <a:pPr marL="0" indent="0">
              <a:buNone/>
            </a:pPr>
            <a:r>
              <a:rPr lang="en-US" altLang="en-US" sz="2600" dirty="0"/>
              <a:t>Prepare the entry Candlestick would make to accrue interest on December 31.</a:t>
            </a:r>
          </a:p>
        </p:txBody>
      </p:sp>
      <p:sp>
        <p:nvSpPr>
          <p:cNvPr id="17" name="Content Placeholder 16">
            <a:extLst>
              <a:ext uri="{FF2B5EF4-FFF2-40B4-BE49-F238E27FC236}">
                <a16:creationId xmlns:a16="http://schemas.microsoft.com/office/drawing/2014/main" id="{728C40D7-557F-7F9E-3711-1E90267BDF4E}"/>
              </a:ext>
            </a:extLst>
          </p:cNvPr>
          <p:cNvSpPr>
            <a:spLocks noGrp="1"/>
          </p:cNvSpPr>
          <p:nvPr>
            <p:ph sz="quarter" idx="23"/>
          </p:nvPr>
        </p:nvSpPr>
        <p:spPr>
          <a:xfrm>
            <a:off x="562642" y="4802340"/>
            <a:ext cx="1295656" cy="457405"/>
          </a:xfrm>
        </p:spPr>
        <p:txBody>
          <a:bodyPr>
            <a:normAutofit/>
          </a:bodyPr>
          <a:lstStyle/>
          <a:p>
            <a:pPr marL="0" indent="0">
              <a:buNone/>
            </a:pPr>
            <a:r>
              <a:rPr lang="en-US" altLang="en-US" sz="2600" dirty="0">
                <a:cs typeface="Arial" charset="0"/>
              </a:rPr>
              <a:t>Dec. 31</a:t>
            </a:r>
          </a:p>
        </p:txBody>
      </p:sp>
      <p:sp>
        <p:nvSpPr>
          <p:cNvPr id="20" name="Content Placeholder 6">
            <a:extLst>
              <a:ext uri="{FF2B5EF4-FFF2-40B4-BE49-F238E27FC236}">
                <a16:creationId xmlns:a16="http://schemas.microsoft.com/office/drawing/2014/main" id="{0C4190CD-9CD7-21CC-D781-752699CDFF62}"/>
              </a:ext>
            </a:extLst>
          </p:cNvPr>
          <p:cNvSpPr>
            <a:spLocks noGrp="1"/>
          </p:cNvSpPr>
          <p:nvPr>
            <p:ph sz="quarter" idx="24"/>
          </p:nvPr>
        </p:nvSpPr>
        <p:spPr>
          <a:xfrm>
            <a:off x="1677002" y="4805963"/>
            <a:ext cx="6769882" cy="1491982"/>
          </a:xfrm>
          <a:ln>
            <a:noFill/>
          </a:ln>
        </p:spPr>
        <p:txBody>
          <a:bodyPr>
            <a:noAutofit/>
          </a:bodyPr>
          <a:lstStyle/>
          <a:p>
            <a:pPr marL="0" indent="0">
              <a:buNone/>
            </a:pPr>
            <a:r>
              <a:rPr lang="en-US" altLang="en-US" sz="2600" dirty="0">
                <a:cs typeface="Arial" charset="0"/>
              </a:rPr>
              <a:t>Interest Expense			10,000</a:t>
            </a:r>
            <a:endParaRPr lang="en-US" sz="2600" dirty="0"/>
          </a:p>
          <a:p>
            <a:pPr marL="0" indent="0">
              <a:buNone/>
            </a:pPr>
            <a:r>
              <a:rPr lang="en-US" altLang="en-US" sz="2600" dirty="0">
                <a:cs typeface="Arial" charset="0"/>
              </a:rPr>
              <a:t>	Interest Payable				10,000</a:t>
            </a:r>
            <a:endParaRPr lang="en-US" sz="2600" dirty="0"/>
          </a:p>
          <a:p>
            <a:pPr marL="0" indent="0">
              <a:buNone/>
            </a:pPr>
            <a:r>
              <a:rPr lang="en-US" altLang="en-US" sz="2600" dirty="0">
                <a:cs typeface="Arial" charset="0"/>
              </a:rPr>
              <a:t>(</a:t>
            </a:r>
            <a:r>
              <a:rPr lang="en-US" altLang="en-US" sz="2600" dirty="0">
                <a:latin typeface="Liberation Sans" panose="020B0604020202020204" pitchFamily="34" charset="0"/>
              </a:rPr>
              <a:t>€</a:t>
            </a:r>
            <a:r>
              <a:rPr lang="en-US" altLang="en-US" sz="2600" dirty="0">
                <a:cs typeface="Arial" charset="0"/>
              </a:rPr>
              <a:t>100,000 </a:t>
            </a:r>
            <a:r>
              <a:rPr lang="en-US" altLang="en-US" sz="2600" dirty="0">
                <a:cs typeface="Calibri" panose="020F0502020204030204" pitchFamily="34" charset="0"/>
              </a:rPr>
              <a:t>×</a:t>
            </a:r>
            <a:r>
              <a:rPr lang="en-US" altLang="en-US" sz="2600" dirty="0">
                <a:cs typeface="Arial" charset="0"/>
              </a:rPr>
              <a:t> 10% </a:t>
            </a:r>
            <a:r>
              <a:rPr lang="en-US" altLang="en-US" sz="2600" dirty="0">
                <a:cs typeface="Calibri" panose="020F0502020204030204" pitchFamily="34" charset="0"/>
              </a:rPr>
              <a:t>×</a:t>
            </a:r>
            <a:r>
              <a:rPr lang="en-US" altLang="en-US" sz="2600" dirty="0">
                <a:cs typeface="Arial" charset="0"/>
              </a:rPr>
              <a:t> 12/12)</a:t>
            </a:r>
            <a:endParaRPr lang="en-US" sz="2600" dirty="0"/>
          </a:p>
        </p:txBody>
      </p:sp>
      <p:sp>
        <p:nvSpPr>
          <p:cNvPr id="14" name="Content Placeholder 5">
            <a:extLst>
              <a:ext uri="{FF2B5EF4-FFF2-40B4-BE49-F238E27FC236}">
                <a16:creationId xmlns:a16="http://schemas.microsoft.com/office/drawing/2014/main" id="{79C7C1F0-37CA-C0B0-58A1-B9134C8C82D5}"/>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48949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a:xfrm>
            <a:off x="514353" y="460255"/>
            <a:ext cx="8115301" cy="1187476"/>
          </a:xfrm>
        </p:spPr>
        <p:txBody>
          <a:bodyPr>
            <a:noAutofit/>
          </a:bodyPr>
          <a:lstStyle/>
          <a:p>
            <a:r>
              <a:rPr lang="en-US" dirty="0"/>
              <a:t>Issuing Bonds at Face Value – Interest Payment</a:t>
            </a:r>
            <a:endParaRPr lang="en-IN" dirty="0"/>
          </a:p>
        </p:txBody>
      </p:sp>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513862" y="1867683"/>
            <a:ext cx="8115301" cy="977875"/>
          </a:xfrm>
        </p:spPr>
        <p:txBody>
          <a:bodyPr>
            <a:normAutofit/>
          </a:bodyPr>
          <a:lstStyle/>
          <a:p>
            <a:pPr marL="0" indent="0">
              <a:buNone/>
            </a:pPr>
            <a:r>
              <a:rPr lang="en-US" sz="2600" dirty="0"/>
              <a:t>Prepare the entry Candlestick would make to pay the interest on Jan. 1, 2026.</a:t>
            </a:r>
          </a:p>
        </p:txBody>
      </p:sp>
      <p:sp>
        <p:nvSpPr>
          <p:cNvPr id="8" name="Content Placeholder 7">
            <a:extLst>
              <a:ext uri="{FF2B5EF4-FFF2-40B4-BE49-F238E27FC236}">
                <a16:creationId xmlns:a16="http://schemas.microsoft.com/office/drawing/2014/main" id="{F6E89F95-79BD-0A0B-3A98-88C74EDD05B6}"/>
              </a:ext>
            </a:extLst>
          </p:cNvPr>
          <p:cNvSpPr>
            <a:spLocks noGrp="1"/>
          </p:cNvSpPr>
          <p:nvPr>
            <p:ph sz="quarter" idx="18"/>
          </p:nvPr>
        </p:nvSpPr>
        <p:spPr>
          <a:xfrm>
            <a:off x="592138" y="2795724"/>
            <a:ext cx="1030185" cy="558236"/>
          </a:xfrm>
        </p:spPr>
        <p:txBody>
          <a:bodyPr>
            <a:normAutofit/>
          </a:bodyPr>
          <a:lstStyle/>
          <a:p>
            <a:pPr marL="0" indent="0">
              <a:buNone/>
            </a:pPr>
            <a:r>
              <a:rPr lang="en-US" altLang="en-US" sz="2600" dirty="0">
                <a:cs typeface="Arial" charset="0"/>
              </a:rPr>
              <a:t>Jan. 1</a:t>
            </a:r>
          </a:p>
        </p:txBody>
      </p:sp>
      <p:sp>
        <p:nvSpPr>
          <p:cNvPr id="16" name="Content Placeholder 6">
            <a:extLst>
              <a:ext uri="{FF2B5EF4-FFF2-40B4-BE49-F238E27FC236}">
                <a16:creationId xmlns:a16="http://schemas.microsoft.com/office/drawing/2014/main" id="{3EB6345F-B246-47D9-C42A-38E757D91A3E}"/>
              </a:ext>
            </a:extLst>
          </p:cNvPr>
          <p:cNvSpPr>
            <a:spLocks noGrp="1"/>
          </p:cNvSpPr>
          <p:nvPr>
            <p:ph sz="quarter" idx="20"/>
          </p:nvPr>
        </p:nvSpPr>
        <p:spPr>
          <a:xfrm>
            <a:off x="1552731" y="2854611"/>
            <a:ext cx="7188200" cy="977900"/>
          </a:xfrm>
          <a:ln>
            <a:noFill/>
          </a:ln>
        </p:spPr>
        <p:txBody>
          <a:bodyPr>
            <a:normAutofit/>
          </a:bodyPr>
          <a:lstStyle/>
          <a:p>
            <a:pPr marL="0" indent="0">
              <a:buNone/>
            </a:pPr>
            <a:r>
              <a:rPr lang="en-US" altLang="en-US" sz="2600" dirty="0">
                <a:cs typeface="Arial" charset="0"/>
              </a:rPr>
              <a:t>Interest Payable			10,000</a:t>
            </a:r>
            <a:endParaRPr lang="en-US" sz="2600" dirty="0"/>
          </a:p>
          <a:p>
            <a:pPr marL="0" indent="354013">
              <a:buNone/>
            </a:pPr>
            <a:r>
              <a:rPr lang="en-US" altLang="en-US" sz="2600" dirty="0">
                <a:cs typeface="Arial" charset="0"/>
              </a:rPr>
              <a:t>Cash							10,000</a:t>
            </a:r>
            <a:endParaRPr lang="en-US" sz="2600" dirty="0"/>
          </a:p>
        </p:txBody>
      </p:sp>
      <p:sp>
        <p:nvSpPr>
          <p:cNvPr id="15" name="Content Placeholder 5">
            <a:extLst>
              <a:ext uri="{FF2B5EF4-FFF2-40B4-BE49-F238E27FC236}">
                <a16:creationId xmlns:a16="http://schemas.microsoft.com/office/drawing/2014/main" id="{FFE34A31-C960-7440-FE5C-09C7C741A40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59435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a:bodyPr>
          <a:lstStyle/>
          <a:p>
            <a:r>
              <a:rPr lang="en-US" dirty="0"/>
              <a:t>Discount or Premium on Bonds</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296246"/>
            <a:ext cx="8115301" cy="552219"/>
          </a:xfrm>
        </p:spPr>
        <p:txBody>
          <a:bodyPr/>
          <a:lstStyle/>
          <a:p>
            <a:pPr marL="0" indent="0">
              <a:buNone/>
            </a:pPr>
            <a:r>
              <a:rPr lang="en-US" b="1" dirty="0"/>
              <a:t>Interest Rates and Bond Prices</a:t>
            </a:r>
          </a:p>
        </p:txBody>
      </p:sp>
      <p:pic>
        <p:nvPicPr>
          <p:cNvPr id="4" name="Table Placeholder 3" descr="An illustration depicts the relationship between a bond's contractual interest rate, market rate, and bond prices. The first scenario indicates that when a bond with a contractual interest rate of 10% is issued when the market interest rate is 8%, the bonds will sell at a premium. The second scenario indicates that when a bond with a contractual interest rate of 10% is issued when the market interest rate is 10%, the bonds will sell at face value. The third scenario indicates that when a bond with a contractual interest rate of 10% is issued when the market interest rate is 12%, the bonds will sell at a discount.">
            <a:extLst>
              <a:ext uri="{FF2B5EF4-FFF2-40B4-BE49-F238E27FC236}">
                <a16:creationId xmlns:a16="http://schemas.microsoft.com/office/drawing/2014/main" id="{210F8122-8080-6E27-F7BC-A2C018666633}"/>
              </a:ext>
            </a:extLst>
          </p:cNvPr>
          <p:cNvPicPr>
            <a:picLocks noGrp="1" noChangeAspect="1"/>
          </p:cNvPicPr>
          <p:nvPr>
            <p:ph type="tbl" sz="quarter" idx="19"/>
          </p:nvPr>
        </p:nvPicPr>
        <p:blipFill>
          <a:blip r:embed="rId2"/>
          <a:stretch>
            <a:fillRect/>
          </a:stretch>
        </p:blipFill>
        <p:spPr>
          <a:xfrm>
            <a:off x="525934" y="2145559"/>
            <a:ext cx="8443391" cy="3096868"/>
          </a:xfrm>
          <a:prstGeom prst="rect">
            <a:avLst/>
          </a:prstGeom>
        </p:spPr>
      </p:pic>
      <p:sp>
        <p:nvSpPr>
          <p:cNvPr id="9" name="Content Placeholder 8">
            <a:extLst>
              <a:ext uri="{FF2B5EF4-FFF2-40B4-BE49-F238E27FC236}">
                <a16:creationId xmlns:a16="http://schemas.microsoft.com/office/drawing/2014/main" id="{F5CC51D4-7CDF-212A-7DD2-DDFC429B6067}"/>
              </a:ext>
            </a:extLst>
          </p:cNvPr>
          <p:cNvSpPr>
            <a:spLocks noGrp="1"/>
          </p:cNvSpPr>
          <p:nvPr>
            <p:ph sz="quarter" idx="18"/>
          </p:nvPr>
        </p:nvSpPr>
        <p:spPr>
          <a:xfrm>
            <a:off x="592142" y="5894846"/>
            <a:ext cx="8037512" cy="456379"/>
          </a:xfrm>
        </p:spPr>
        <p:txBody>
          <a:bodyPr>
            <a:noAutofit/>
          </a:bodyPr>
          <a:lstStyle/>
          <a:p>
            <a:pPr marL="0" indent="0">
              <a:buNone/>
            </a:pPr>
            <a:r>
              <a:rPr lang="en-US" sz="2000" b="1" dirty="0"/>
              <a:t>Illustration 11.5: </a:t>
            </a:r>
            <a:r>
              <a:rPr lang="en-US" sz="2000" dirty="0"/>
              <a:t>Interest rates and bond prices</a:t>
            </a:r>
          </a:p>
        </p:txBody>
      </p:sp>
      <p:sp>
        <p:nvSpPr>
          <p:cNvPr id="14" name="Content Placeholder 5">
            <a:extLst>
              <a:ext uri="{FF2B5EF4-FFF2-40B4-BE49-F238E27FC236}">
                <a16:creationId xmlns:a16="http://schemas.microsoft.com/office/drawing/2014/main" id="{E593D790-90A4-9E6E-2BA4-EAEF5E8E831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2" name="TextBox 1">
            <a:extLst>
              <a:ext uri="{FF2B5EF4-FFF2-40B4-BE49-F238E27FC236}">
                <a16:creationId xmlns:a16="http://schemas.microsoft.com/office/drawing/2014/main" id="{860F63E2-210F-270D-D8E2-24A88560A251}"/>
              </a:ext>
            </a:extLst>
          </p:cNvPr>
          <p:cNvSpPr txBox="1"/>
          <p:nvPr/>
        </p:nvSpPr>
        <p:spPr>
          <a:xfrm>
            <a:off x="6968970" y="2739065"/>
            <a:ext cx="2583402" cy="369332"/>
          </a:xfrm>
          <a:prstGeom prst="rect">
            <a:avLst/>
          </a:prstGeom>
          <a:noFill/>
        </p:spPr>
        <p:txBody>
          <a:bodyPr wrap="square" rtlCol="0">
            <a:spAutoFit/>
          </a:bodyPr>
          <a:lstStyle/>
          <a:p>
            <a:r>
              <a:rPr lang="en-US" dirty="0">
                <a:solidFill>
                  <a:srgbClr val="FF0000"/>
                </a:solidFill>
              </a:rPr>
              <a:t>Bond price&gt;principal</a:t>
            </a:r>
          </a:p>
        </p:txBody>
      </p:sp>
      <p:sp>
        <p:nvSpPr>
          <p:cNvPr id="3" name="TextBox 2">
            <a:extLst>
              <a:ext uri="{FF2B5EF4-FFF2-40B4-BE49-F238E27FC236}">
                <a16:creationId xmlns:a16="http://schemas.microsoft.com/office/drawing/2014/main" id="{C54342FC-8C2F-7FC4-7C52-0F567E81014B}"/>
              </a:ext>
            </a:extLst>
          </p:cNvPr>
          <p:cNvSpPr txBox="1"/>
          <p:nvPr/>
        </p:nvSpPr>
        <p:spPr>
          <a:xfrm>
            <a:off x="6968970" y="3576150"/>
            <a:ext cx="2583402" cy="369332"/>
          </a:xfrm>
          <a:prstGeom prst="rect">
            <a:avLst/>
          </a:prstGeom>
          <a:noFill/>
        </p:spPr>
        <p:txBody>
          <a:bodyPr wrap="square" rtlCol="0">
            <a:spAutoFit/>
          </a:bodyPr>
          <a:lstStyle/>
          <a:p>
            <a:r>
              <a:rPr lang="en-US" dirty="0">
                <a:solidFill>
                  <a:srgbClr val="FF0000"/>
                </a:solidFill>
              </a:rPr>
              <a:t>Bond price=principal</a:t>
            </a:r>
          </a:p>
        </p:txBody>
      </p:sp>
      <p:sp>
        <p:nvSpPr>
          <p:cNvPr id="7" name="TextBox 6">
            <a:extLst>
              <a:ext uri="{FF2B5EF4-FFF2-40B4-BE49-F238E27FC236}">
                <a16:creationId xmlns:a16="http://schemas.microsoft.com/office/drawing/2014/main" id="{6A8C689E-4471-E7EA-92E0-5E3802D5BD0B}"/>
              </a:ext>
            </a:extLst>
          </p:cNvPr>
          <p:cNvSpPr txBox="1"/>
          <p:nvPr/>
        </p:nvSpPr>
        <p:spPr>
          <a:xfrm>
            <a:off x="6968970" y="4362142"/>
            <a:ext cx="2583402" cy="369332"/>
          </a:xfrm>
          <a:prstGeom prst="rect">
            <a:avLst/>
          </a:prstGeom>
          <a:noFill/>
        </p:spPr>
        <p:txBody>
          <a:bodyPr wrap="square" rtlCol="0">
            <a:spAutoFit/>
          </a:bodyPr>
          <a:lstStyle/>
          <a:p>
            <a:r>
              <a:rPr lang="en-US" dirty="0">
                <a:solidFill>
                  <a:srgbClr val="FF0000"/>
                </a:solidFill>
              </a:rPr>
              <a:t>Bond price&lt;principal</a:t>
            </a:r>
          </a:p>
        </p:txBody>
      </p:sp>
    </p:spTree>
    <p:extLst>
      <p:ext uri="{BB962C8B-B14F-4D97-AF65-F5344CB8AC3E}">
        <p14:creationId xmlns:p14="http://schemas.microsoft.com/office/powerpoint/2010/main" val="988800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Accounting for Bond Transactions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lstStyle/>
          <a:p>
            <a:r>
              <a:rPr lang="en-US" dirty="0"/>
              <a:t>Bonds may be issued at</a:t>
            </a:r>
          </a:p>
          <a:p>
            <a:pPr lvl="1"/>
            <a:r>
              <a:rPr lang="en-US" dirty="0">
                <a:solidFill>
                  <a:schemeClr val="bg2"/>
                </a:solidFill>
              </a:rPr>
              <a:t>face value (issued at par)</a:t>
            </a:r>
          </a:p>
          <a:p>
            <a:pPr lvl="1"/>
            <a:r>
              <a:rPr lang="en-US" dirty="0"/>
              <a:t>below face value (issued at discount)</a:t>
            </a:r>
          </a:p>
          <a:p>
            <a:pPr lvl="1"/>
            <a:r>
              <a:rPr lang="en-US" dirty="0">
                <a:solidFill>
                  <a:schemeClr val="bg2"/>
                </a:solidFill>
              </a:rPr>
              <a:t>above face value (issued at premium)</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73689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a:xfrm>
            <a:off x="514353" y="460255"/>
            <a:ext cx="8220072" cy="849312"/>
          </a:xfrm>
        </p:spPr>
        <p:txBody>
          <a:bodyPr>
            <a:normAutofit fontScale="90000"/>
          </a:bodyPr>
          <a:lstStyle/>
          <a:p>
            <a:r>
              <a:rPr lang="en-US" dirty="0"/>
              <a:t>Issuing Bonds at a Discount – Illustration </a:t>
            </a:r>
            <a:endParaRPr lang="en-IN" dirty="0"/>
          </a:p>
        </p:txBody>
      </p:sp>
      <p:sp>
        <p:nvSpPr>
          <p:cNvPr id="7" name="Content Placeholder 6">
            <a:extLst>
              <a:ext uri="{FF2B5EF4-FFF2-40B4-BE49-F238E27FC236}">
                <a16:creationId xmlns:a16="http://schemas.microsoft.com/office/drawing/2014/main" id="{D634A22C-F1E6-AC49-7880-06A233F3EF8A}"/>
              </a:ext>
            </a:extLst>
          </p:cNvPr>
          <p:cNvSpPr>
            <a:spLocks noGrp="1"/>
          </p:cNvSpPr>
          <p:nvPr>
            <p:ph sz="quarter" idx="12"/>
          </p:nvPr>
        </p:nvSpPr>
        <p:spPr>
          <a:xfrm>
            <a:off x="513862" y="1424065"/>
            <a:ext cx="8115301" cy="1717487"/>
          </a:xfrm>
        </p:spPr>
        <p:txBody>
          <a:bodyPr>
            <a:normAutofit fontScale="92500"/>
          </a:bodyPr>
          <a:lstStyle/>
          <a:p>
            <a:pPr marL="0" indent="0">
              <a:buNone/>
            </a:pPr>
            <a:r>
              <a:rPr lang="en-US" b="1" dirty="0"/>
              <a:t>Illustration: </a:t>
            </a:r>
            <a:r>
              <a:rPr lang="en-US" dirty="0"/>
              <a:t>Assume that on January 1, 2025, Candlestick AG sells €100,000, five-year, 10% bonds for €98,000 (98% of face value). Interest is payable annually on January 1. The entry to record the issuance is as follows.</a:t>
            </a:r>
          </a:p>
        </p:txBody>
      </p:sp>
      <p:sp>
        <p:nvSpPr>
          <p:cNvPr id="6" name="Content Placeholder 5">
            <a:extLst>
              <a:ext uri="{FF2B5EF4-FFF2-40B4-BE49-F238E27FC236}">
                <a16:creationId xmlns:a16="http://schemas.microsoft.com/office/drawing/2014/main" id="{4ED823B5-B80F-6C47-9F1F-F9728DEEBD67}"/>
              </a:ext>
            </a:extLst>
          </p:cNvPr>
          <p:cNvSpPr>
            <a:spLocks noGrp="1"/>
          </p:cNvSpPr>
          <p:nvPr>
            <p:ph sz="quarter" idx="18"/>
          </p:nvPr>
        </p:nvSpPr>
        <p:spPr>
          <a:xfrm>
            <a:off x="592138" y="3384494"/>
            <a:ext cx="1059681" cy="489410"/>
          </a:xfrm>
        </p:spPr>
        <p:txBody>
          <a:bodyPr>
            <a:normAutofit/>
          </a:bodyPr>
          <a:lstStyle/>
          <a:p>
            <a:pPr marL="0" indent="0">
              <a:buNone/>
            </a:pPr>
            <a:r>
              <a:rPr lang="en-US" altLang="en-US" sz="2600" dirty="0">
                <a:cs typeface="Arial" charset="0"/>
              </a:rPr>
              <a:t>Jan. 1</a:t>
            </a:r>
          </a:p>
        </p:txBody>
      </p:sp>
      <p:sp>
        <p:nvSpPr>
          <p:cNvPr id="16" name="Content Placeholder 6">
            <a:extLst>
              <a:ext uri="{FF2B5EF4-FFF2-40B4-BE49-F238E27FC236}">
                <a16:creationId xmlns:a16="http://schemas.microsoft.com/office/drawing/2014/main" id="{73D3592C-75DB-66CC-A6F3-F53C92D13DFC}"/>
              </a:ext>
            </a:extLst>
          </p:cNvPr>
          <p:cNvSpPr>
            <a:spLocks noGrp="1"/>
          </p:cNvSpPr>
          <p:nvPr>
            <p:ph sz="quarter" idx="20"/>
          </p:nvPr>
        </p:nvSpPr>
        <p:spPr>
          <a:xfrm>
            <a:off x="1645162" y="3427772"/>
            <a:ext cx="6997394" cy="982542"/>
          </a:xfrm>
          <a:ln>
            <a:noFill/>
          </a:ln>
        </p:spPr>
        <p:txBody>
          <a:bodyPr>
            <a:normAutofit/>
          </a:bodyPr>
          <a:lstStyle/>
          <a:p>
            <a:pPr marL="0" indent="0">
              <a:buNone/>
            </a:pPr>
            <a:r>
              <a:rPr lang="en-US" sz="2600" dirty="0">
                <a:cs typeface="Arial" charset="0"/>
              </a:rPr>
              <a:t>Cash						</a:t>
            </a:r>
            <a:r>
              <a:rPr lang="en-US" altLang="en-US" sz="2600" dirty="0">
                <a:cs typeface="Arial" charset="0"/>
              </a:rPr>
              <a:t>98,000</a:t>
            </a:r>
            <a:endParaRPr lang="en-US" sz="2600" dirty="0"/>
          </a:p>
          <a:p>
            <a:pPr marL="0" indent="541338">
              <a:buNone/>
            </a:pPr>
            <a:r>
              <a:rPr lang="en-US" altLang="en-US" sz="2600" dirty="0">
                <a:cs typeface="Arial" charset="0"/>
              </a:rPr>
              <a:t>Bonds Payable					98,000</a:t>
            </a:r>
            <a:endParaRPr lang="en-US" sz="2600" dirty="0"/>
          </a:p>
        </p:txBody>
      </p:sp>
      <p:sp>
        <p:nvSpPr>
          <p:cNvPr id="14" name="Content Placeholder 5">
            <a:extLst>
              <a:ext uri="{FF2B5EF4-FFF2-40B4-BE49-F238E27FC236}">
                <a16:creationId xmlns:a16="http://schemas.microsoft.com/office/drawing/2014/main" id="{588C9052-142C-5F57-5A33-347C47B44996}"/>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4" name="TextBox 3">
            <a:extLst>
              <a:ext uri="{FF2B5EF4-FFF2-40B4-BE49-F238E27FC236}">
                <a16:creationId xmlns:a16="http://schemas.microsoft.com/office/drawing/2014/main" id="{4E72171F-12D7-AC03-C6D6-2A914F48A47D}"/>
              </a:ext>
            </a:extLst>
          </p:cNvPr>
          <p:cNvSpPr txBox="1"/>
          <p:nvPr/>
        </p:nvSpPr>
        <p:spPr>
          <a:xfrm>
            <a:off x="518593" y="5300673"/>
            <a:ext cx="4625266" cy="646331"/>
          </a:xfrm>
          <a:prstGeom prst="rect">
            <a:avLst/>
          </a:prstGeom>
          <a:noFill/>
        </p:spPr>
        <p:txBody>
          <a:bodyPr wrap="square">
            <a:spAutoFit/>
          </a:bodyPr>
          <a:lstStyle/>
          <a:p>
            <a:pPr marL="285750" indent="-285750">
              <a:buFont typeface="Arial" panose="020B0604020202020204" pitchFamily="34" charset="0"/>
              <a:buChar char="•"/>
            </a:pPr>
            <a:r>
              <a:rPr lang="en-US" dirty="0"/>
              <a:t>Where €98,000 is the present value of the bond on January 1</a:t>
            </a:r>
            <a:r>
              <a:rPr lang="en-US" baseline="30000" dirty="0"/>
              <a:t>st</a:t>
            </a:r>
            <a:r>
              <a:rPr lang="en-US" dirty="0"/>
              <a:t>, 2025 </a:t>
            </a:r>
          </a:p>
        </p:txBody>
      </p:sp>
    </p:spTree>
    <p:extLst>
      <p:ext uri="{BB962C8B-B14F-4D97-AF65-F5344CB8AC3E}">
        <p14:creationId xmlns:p14="http://schemas.microsoft.com/office/powerpoint/2010/main" val="175582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Bond Issuance at Discount (1)</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normAutofit fontScale="92500" lnSpcReduction="10000"/>
          </a:bodyPr>
          <a:lstStyle/>
          <a:p>
            <a:r>
              <a:rPr lang="en-US" dirty="0"/>
              <a:t>Notice we sold $100,000 bond for $98,000</a:t>
            </a:r>
          </a:p>
          <a:p>
            <a:pPr lvl="1"/>
            <a:r>
              <a:rPr lang="en-US" dirty="0"/>
              <a:t>Stated Int Rate &lt; Mkt Rate; my bond is less attractive</a:t>
            </a:r>
          </a:p>
          <a:p>
            <a:pPr lvl="1"/>
            <a:r>
              <a:rPr lang="en-US" dirty="0"/>
              <a:t>There is $2,000 short fall. </a:t>
            </a:r>
          </a:p>
          <a:p>
            <a:endParaRPr lang="en-US" dirty="0"/>
          </a:p>
          <a:p>
            <a:r>
              <a:rPr lang="en-US" dirty="0"/>
              <a:t>But I need to pay $100,000 when bond matures, because that is the face value. </a:t>
            </a:r>
          </a:p>
          <a:p>
            <a:endParaRPr lang="en-US" dirty="0"/>
          </a:p>
          <a:p>
            <a:r>
              <a:rPr lang="en-US" dirty="0"/>
              <a:t>This means, I’m paying $2,000 more than what I received. </a:t>
            </a:r>
          </a:p>
          <a:p>
            <a:endParaRPr lang="en-US" dirty="0"/>
          </a:p>
          <a:p>
            <a:r>
              <a:rPr lang="en-US" dirty="0"/>
              <a:t>The $2,000 is not treated as a lump sum at the end, but is treated as “additional cost of borrowing” </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10276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0683-6722-CF32-A753-2565C1509071}"/>
              </a:ext>
            </a:extLst>
          </p:cNvPr>
          <p:cNvSpPr>
            <a:spLocks noGrp="1"/>
          </p:cNvSpPr>
          <p:nvPr>
            <p:ph type="title"/>
          </p:nvPr>
        </p:nvSpPr>
        <p:spPr/>
        <p:txBody>
          <a:bodyPr/>
          <a:lstStyle/>
          <a:p>
            <a:r>
              <a:rPr lang="en-US" dirty="0"/>
              <a:t>Different Methods of Financing</a:t>
            </a:r>
          </a:p>
        </p:txBody>
      </p:sp>
      <p:sp>
        <p:nvSpPr>
          <p:cNvPr id="3" name="Content Placeholder 2">
            <a:extLst>
              <a:ext uri="{FF2B5EF4-FFF2-40B4-BE49-F238E27FC236}">
                <a16:creationId xmlns:a16="http://schemas.microsoft.com/office/drawing/2014/main" id="{5A5E8785-2963-F7B7-5385-D7F8C8632E12}"/>
              </a:ext>
            </a:extLst>
          </p:cNvPr>
          <p:cNvSpPr>
            <a:spLocks noGrp="1"/>
          </p:cNvSpPr>
          <p:nvPr>
            <p:ph sz="quarter" idx="12"/>
          </p:nvPr>
        </p:nvSpPr>
        <p:spPr/>
        <p:txBody>
          <a:bodyPr>
            <a:normAutofit fontScale="92500" lnSpcReduction="20000"/>
          </a:bodyPr>
          <a:lstStyle/>
          <a:p>
            <a:r>
              <a:rPr lang="en-US" b="1" dirty="0">
                <a:solidFill>
                  <a:schemeClr val="accent2"/>
                </a:solidFill>
              </a:rPr>
              <a:t>Debt Financing</a:t>
            </a:r>
          </a:p>
          <a:p>
            <a:pPr lvl="1"/>
            <a:r>
              <a:rPr lang="en-US" dirty="0"/>
              <a:t>Borrowing money that you will </a:t>
            </a:r>
            <a:r>
              <a:rPr lang="en-US" dirty="0">
                <a:solidFill>
                  <a:srgbClr val="FF0000"/>
                </a:solidFill>
              </a:rPr>
              <a:t>pay back to lender</a:t>
            </a:r>
            <a:r>
              <a:rPr lang="en-US" dirty="0"/>
              <a:t>, </a:t>
            </a:r>
            <a:r>
              <a:rPr lang="en-US" dirty="0">
                <a:solidFill>
                  <a:srgbClr val="FF0000"/>
                </a:solidFill>
              </a:rPr>
              <a:t>with interest</a:t>
            </a:r>
          </a:p>
          <a:p>
            <a:pPr lvl="1"/>
            <a:r>
              <a:rPr lang="en-US" dirty="0"/>
              <a:t>Will affect </a:t>
            </a:r>
            <a:r>
              <a:rPr lang="en-US" dirty="0">
                <a:solidFill>
                  <a:srgbClr val="FF0000"/>
                </a:solidFill>
              </a:rPr>
              <a:t>liabilities</a:t>
            </a:r>
            <a:r>
              <a:rPr lang="en-US" dirty="0"/>
              <a:t>; </a:t>
            </a:r>
            <a:r>
              <a:rPr lang="en-US" dirty="0">
                <a:solidFill>
                  <a:srgbClr val="FF0000"/>
                </a:solidFill>
              </a:rPr>
              <a:t>interest expense</a:t>
            </a:r>
          </a:p>
          <a:p>
            <a:pPr lvl="1"/>
            <a:r>
              <a:rPr lang="en-US" dirty="0"/>
              <a:t>Used when have </a:t>
            </a:r>
            <a:r>
              <a:rPr lang="en-US" dirty="0">
                <a:solidFill>
                  <a:srgbClr val="FF0000"/>
                </a:solidFill>
              </a:rPr>
              <a:t>stable cash flow that covers interest payment</a:t>
            </a:r>
            <a:r>
              <a:rPr lang="en-US" dirty="0"/>
              <a:t>. No upside for investor. </a:t>
            </a:r>
          </a:p>
          <a:p>
            <a:endParaRPr lang="en-US" dirty="0"/>
          </a:p>
          <a:p>
            <a:r>
              <a:rPr lang="en-US" b="1" dirty="0">
                <a:solidFill>
                  <a:schemeClr val="accent2"/>
                </a:solidFill>
              </a:rPr>
              <a:t>Equity Financing</a:t>
            </a:r>
          </a:p>
          <a:p>
            <a:pPr lvl="1"/>
            <a:r>
              <a:rPr lang="en-US" dirty="0"/>
              <a:t>Company raises money by </a:t>
            </a:r>
            <a:r>
              <a:rPr lang="en-US" dirty="0">
                <a:solidFill>
                  <a:srgbClr val="FF0000"/>
                </a:solidFill>
              </a:rPr>
              <a:t>selling shares of itself</a:t>
            </a:r>
            <a:r>
              <a:rPr lang="en-US" dirty="0"/>
              <a:t>. </a:t>
            </a:r>
            <a:r>
              <a:rPr lang="en-US" dirty="0">
                <a:solidFill>
                  <a:srgbClr val="FF0000"/>
                </a:solidFill>
              </a:rPr>
              <a:t>Exchanging portion of ownership </a:t>
            </a:r>
            <a:r>
              <a:rPr lang="en-US" dirty="0"/>
              <a:t>of the company for cash </a:t>
            </a:r>
          </a:p>
          <a:p>
            <a:pPr lvl="1"/>
            <a:r>
              <a:rPr lang="en-US" dirty="0"/>
              <a:t>Affect </a:t>
            </a:r>
            <a:r>
              <a:rPr lang="en-US" dirty="0">
                <a:solidFill>
                  <a:srgbClr val="FF0000"/>
                </a:solidFill>
              </a:rPr>
              <a:t>shareholder’s equity</a:t>
            </a:r>
          </a:p>
          <a:p>
            <a:pPr lvl="1"/>
            <a:r>
              <a:rPr lang="en-US" dirty="0"/>
              <a:t>Used when </a:t>
            </a:r>
            <a:r>
              <a:rPr lang="en-US" dirty="0">
                <a:solidFill>
                  <a:srgbClr val="FF0000"/>
                </a:solidFill>
              </a:rPr>
              <a:t>company do not want pressure of interest payment</a:t>
            </a:r>
            <a:r>
              <a:rPr lang="en-US" dirty="0"/>
              <a:t>. Investor has upside. </a:t>
            </a:r>
          </a:p>
        </p:txBody>
      </p:sp>
      <p:sp>
        <p:nvSpPr>
          <p:cNvPr id="4" name="Content Placeholder 3">
            <a:extLst>
              <a:ext uri="{FF2B5EF4-FFF2-40B4-BE49-F238E27FC236}">
                <a16:creationId xmlns:a16="http://schemas.microsoft.com/office/drawing/2014/main" id="{783A4909-E06F-3E20-3C14-E7AC955CE61B}"/>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65832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Bond Issuance at Discount (2)</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normAutofit lnSpcReduction="10000"/>
          </a:bodyPr>
          <a:lstStyle/>
          <a:p>
            <a:r>
              <a:rPr lang="en-US" dirty="0"/>
              <a:t>Notice we sold $100,000 bond for $98,000</a:t>
            </a:r>
          </a:p>
          <a:p>
            <a:endParaRPr lang="en-US" dirty="0"/>
          </a:p>
          <a:p>
            <a:r>
              <a:rPr lang="en-US" dirty="0"/>
              <a:t>In addition to $100,000 that I pay at maturity, I need to pay interest.</a:t>
            </a:r>
          </a:p>
          <a:p>
            <a:endParaRPr lang="en-US" dirty="0"/>
          </a:p>
          <a:p>
            <a:r>
              <a:rPr lang="en-US" dirty="0"/>
              <a:t>$10,000 for 5 years, totaling $50,000</a:t>
            </a:r>
          </a:p>
          <a:p>
            <a:endParaRPr lang="en-US" dirty="0"/>
          </a:p>
          <a:p>
            <a:r>
              <a:rPr lang="en-US" dirty="0"/>
              <a:t>From previous slide, we have $2,000 (discount)</a:t>
            </a:r>
          </a:p>
          <a:p>
            <a:endParaRPr lang="en-US" dirty="0"/>
          </a:p>
          <a:p>
            <a:r>
              <a:rPr lang="en-US" dirty="0"/>
              <a:t>Total cost of borrowing: $52,000</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36224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DFD0-86B4-2B3B-0F95-11EA4FF008DA}"/>
              </a:ext>
            </a:extLst>
          </p:cNvPr>
          <p:cNvSpPr>
            <a:spLocks noGrp="1"/>
          </p:cNvSpPr>
          <p:nvPr>
            <p:ph type="title"/>
          </p:nvPr>
        </p:nvSpPr>
        <p:spPr>
          <a:xfrm>
            <a:off x="514354" y="460255"/>
            <a:ext cx="7860102" cy="849312"/>
          </a:xfrm>
        </p:spPr>
        <p:txBody>
          <a:bodyPr>
            <a:noAutofit/>
          </a:bodyPr>
          <a:lstStyle/>
          <a:p>
            <a:r>
              <a:rPr lang="en-US" dirty="0"/>
              <a:t>Total Cost of Borrowing Illustrated </a:t>
            </a:r>
            <a:endParaRPr lang="en-IN" dirty="0"/>
          </a:p>
        </p:txBody>
      </p:sp>
      <p:sp>
        <p:nvSpPr>
          <p:cNvPr id="3" name="Content Placeholder 2">
            <a:extLst>
              <a:ext uri="{FF2B5EF4-FFF2-40B4-BE49-F238E27FC236}">
                <a16:creationId xmlns:a16="http://schemas.microsoft.com/office/drawing/2014/main" id="{93EFA707-510A-0DC6-94CF-211D0D7E0CE3}"/>
              </a:ext>
            </a:extLst>
          </p:cNvPr>
          <p:cNvSpPr>
            <a:spLocks noGrp="1"/>
          </p:cNvSpPr>
          <p:nvPr>
            <p:ph sz="quarter" idx="12"/>
          </p:nvPr>
        </p:nvSpPr>
        <p:spPr>
          <a:xfrm>
            <a:off x="259155" y="2084847"/>
            <a:ext cx="8115301" cy="842259"/>
          </a:xfrm>
        </p:spPr>
        <p:txBody>
          <a:bodyPr>
            <a:normAutofit/>
          </a:bodyPr>
          <a:lstStyle/>
          <a:p>
            <a:pPr marL="0" indent="0">
              <a:buNone/>
            </a:pPr>
            <a:r>
              <a:rPr lang="en-CA" sz="2000" b="1" dirty="0"/>
              <a:t>Total Cash Outflow </a:t>
            </a:r>
            <a:r>
              <a:rPr lang="en-CA" sz="2000" b="1" i="1" dirty="0"/>
              <a:t>minus</a:t>
            </a:r>
            <a:r>
              <a:rPr lang="en-CA" sz="2000" b="1" dirty="0"/>
              <a:t> Total Cash Inflow</a:t>
            </a:r>
          </a:p>
          <a:p>
            <a:pPr marL="0" indent="0">
              <a:buNone/>
            </a:pPr>
            <a:r>
              <a:rPr lang="en-CA" sz="2000" b="1" dirty="0"/>
              <a:t>= (100,000 + 50,000) – 98,000 = 52,000: Composed of 50,000 + 2,000</a:t>
            </a:r>
            <a:endParaRPr lang="en-CA" sz="2000" dirty="0"/>
          </a:p>
        </p:txBody>
      </p:sp>
      <p:graphicFrame>
        <p:nvGraphicFramePr>
          <p:cNvPr id="15" name="Table 15">
            <a:extLst>
              <a:ext uri="{FF2B5EF4-FFF2-40B4-BE49-F238E27FC236}">
                <a16:creationId xmlns:a16="http://schemas.microsoft.com/office/drawing/2014/main" id="{CBFD53E9-B2C2-4652-4375-84731847138C}"/>
              </a:ext>
            </a:extLst>
          </p:cNvPr>
          <p:cNvGraphicFramePr>
            <a:graphicFrameLocks noGrp="1"/>
          </p:cNvGraphicFramePr>
          <p:nvPr>
            <p:ph sz="quarter" idx="20"/>
            <p:extLst>
              <p:ext uri="{D42A27DB-BD31-4B8C-83A1-F6EECF244321}">
                <p14:modId xmlns:p14="http://schemas.microsoft.com/office/powerpoint/2010/main" val="71845975"/>
              </p:ext>
            </p:extLst>
          </p:nvPr>
        </p:nvGraphicFramePr>
        <p:xfrm>
          <a:off x="1690184" y="2927107"/>
          <a:ext cx="5253241" cy="2194560"/>
        </p:xfrm>
        <a:graphic>
          <a:graphicData uri="http://schemas.openxmlformats.org/drawingml/2006/table">
            <a:tbl>
              <a:tblPr firstRow="1" bandRow="1">
                <a:tableStyleId>{2D5ABB26-0587-4C30-8999-92F81FD0307C}</a:tableStyleId>
              </a:tblPr>
              <a:tblGrid>
                <a:gridCol w="4093874">
                  <a:extLst>
                    <a:ext uri="{9D8B030D-6E8A-4147-A177-3AD203B41FA5}">
                      <a16:colId xmlns:a16="http://schemas.microsoft.com/office/drawing/2014/main" val="1244623826"/>
                    </a:ext>
                  </a:extLst>
                </a:gridCol>
                <a:gridCol w="1159367">
                  <a:extLst>
                    <a:ext uri="{9D8B030D-6E8A-4147-A177-3AD203B41FA5}">
                      <a16:colId xmlns:a16="http://schemas.microsoft.com/office/drawing/2014/main" val="2526701521"/>
                    </a:ext>
                  </a:extLst>
                </a:gridCol>
              </a:tblGrid>
              <a:tr h="347778">
                <a:tc>
                  <a:txBody>
                    <a:bodyPr/>
                    <a:lstStyle/>
                    <a:p>
                      <a:pPr marL="0" marR="0" lvl="0" indent="896938" algn="ctr" defTabSz="685800" rtl="0" eaLnBrk="1" fontAlgn="auto" latinLnBrk="0" hangingPunct="1">
                        <a:lnSpc>
                          <a:spcPct val="100000"/>
                        </a:lnSpc>
                        <a:spcBef>
                          <a:spcPts val="0"/>
                        </a:spcBef>
                        <a:spcAft>
                          <a:spcPts val="0"/>
                        </a:spcAft>
                        <a:buClrTx/>
                        <a:buSzTx/>
                        <a:buFontTx/>
                        <a:buNone/>
                        <a:tabLst/>
                        <a:defRPr/>
                      </a:pPr>
                      <a:r>
                        <a:rPr lang="en-IN" sz="1800" b="1" u="sng" dirty="0"/>
                        <a:t>Bonds Issued at a Discount</a:t>
                      </a:r>
                    </a:p>
                  </a:txBody>
                  <a:tcPr anchor="ctr"/>
                </a:tc>
                <a:tc>
                  <a:txBody>
                    <a:bodyPr/>
                    <a:lstStyle/>
                    <a:p>
                      <a:pPr algn="r"/>
                      <a:endParaRPr lang="en-IN" sz="1800" dirty="0"/>
                    </a:p>
                  </a:txBody>
                  <a:tcPr anchor="ctr"/>
                </a:tc>
                <a:extLst>
                  <a:ext uri="{0D108BD9-81ED-4DB2-BD59-A6C34878D82A}">
                    <a16:rowId xmlns:a16="http://schemas.microsoft.com/office/drawing/2014/main" val="576430806"/>
                  </a:ext>
                </a:extLst>
              </a:tr>
              <a:tr h="347778">
                <a:tc>
                  <a:txBody>
                    <a:bodyPr/>
                    <a:lstStyle/>
                    <a:p>
                      <a:r>
                        <a:rPr lang="en-IN" sz="1800" dirty="0"/>
                        <a:t>Principal interest </a:t>
                      </a:r>
                    </a:p>
                  </a:txBody>
                  <a:tcPr anchor="ctr"/>
                </a:tc>
                <a:tc>
                  <a:txBody>
                    <a:bodyPr/>
                    <a:lstStyle/>
                    <a:p>
                      <a:pPr algn="r"/>
                      <a:r>
                        <a:rPr lang="en-IN" sz="1800" dirty="0"/>
                        <a:t>€100,000</a:t>
                      </a:r>
                    </a:p>
                  </a:txBody>
                  <a:tcPr anchor="ctr">
                    <a:lnB>
                      <a:noFill/>
                    </a:lnB>
                  </a:tcPr>
                </a:tc>
                <a:extLst>
                  <a:ext uri="{0D108BD9-81ED-4DB2-BD59-A6C34878D82A}">
                    <a16:rowId xmlns:a16="http://schemas.microsoft.com/office/drawing/2014/main" val="1490441188"/>
                  </a:ext>
                </a:extLst>
              </a:tr>
              <a:tr h="34777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800" dirty="0"/>
                        <a:t>Annual interest payments (€10,000 × 5)</a:t>
                      </a:r>
                    </a:p>
                  </a:txBody>
                  <a:tcPr anchor="ctr">
                    <a:lnR>
                      <a:noFill/>
                    </a:lnR>
                  </a:tcPr>
                </a:tc>
                <a:tc>
                  <a:txBody>
                    <a:bodyPr/>
                    <a:lstStyle/>
                    <a:p>
                      <a:pPr algn="r"/>
                      <a:r>
                        <a:rPr lang="en-IN" sz="1800" u="sng" dirty="0"/>
                        <a:t>      50,000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538236"/>
                  </a:ext>
                </a:extLst>
              </a:tr>
              <a:tr h="347778">
                <a:tc>
                  <a:txBody>
                    <a:bodyPr/>
                    <a:lstStyle/>
                    <a:p>
                      <a:r>
                        <a:rPr lang="en-IN" sz="1800" dirty="0"/>
                        <a:t>Cash to be paid to bondholders</a:t>
                      </a:r>
                    </a:p>
                  </a:txBody>
                  <a:tcPr anchor="ctr"/>
                </a:tc>
                <a:tc>
                  <a:txBody>
                    <a:bodyPr/>
                    <a:lstStyle/>
                    <a:p>
                      <a:pPr algn="r"/>
                      <a:r>
                        <a:rPr lang="en-IN" sz="1800" dirty="0"/>
                        <a:t>150,000</a:t>
                      </a:r>
                    </a:p>
                  </a:txBody>
                  <a:tcPr anchor="ctr">
                    <a:lnT w="12700" cap="flat" cmpd="sng" algn="ctr">
                      <a:noFill/>
                      <a:prstDash val="solid"/>
                      <a:round/>
                      <a:headEnd type="none" w="med" len="med"/>
                      <a:tailEnd type="none" w="med" len="med"/>
                    </a:lnT>
                    <a:lnB>
                      <a:noFill/>
                    </a:lnB>
                  </a:tcPr>
                </a:tc>
                <a:extLst>
                  <a:ext uri="{0D108BD9-81ED-4DB2-BD59-A6C34878D82A}">
                    <a16:rowId xmlns:a16="http://schemas.microsoft.com/office/drawing/2014/main" val="2073170863"/>
                  </a:ext>
                </a:extLst>
              </a:tr>
              <a:tr h="347778">
                <a:tc>
                  <a:txBody>
                    <a:bodyPr/>
                    <a:lstStyle/>
                    <a:p>
                      <a:r>
                        <a:rPr lang="en-IN" sz="1800" dirty="0"/>
                        <a:t>Less: Cash received from bondholders</a:t>
                      </a:r>
                    </a:p>
                  </a:txBody>
                  <a:tcPr anchor="ctr">
                    <a:lnR>
                      <a:noFill/>
                    </a:lnR>
                  </a:tcPr>
                </a:tc>
                <a:tc>
                  <a:txBody>
                    <a:bodyPr/>
                    <a:lstStyle/>
                    <a:p>
                      <a:pPr algn="r"/>
                      <a:r>
                        <a:rPr lang="en-IN" sz="1800" u="sng" dirty="0"/>
                        <a:t>      98,000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0018984"/>
                  </a:ext>
                </a:extLst>
              </a:tr>
              <a:tr h="347778">
                <a:tc>
                  <a:txBody>
                    <a:bodyPr/>
                    <a:lstStyle/>
                    <a:p>
                      <a:pPr marL="0" indent="354013"/>
                      <a:r>
                        <a:rPr lang="en-IN" sz="1800" b="1" dirty="0">
                          <a:solidFill>
                            <a:schemeClr val="accent2"/>
                          </a:solidFill>
                        </a:rPr>
                        <a:t>Total cost of borrowing</a:t>
                      </a:r>
                    </a:p>
                  </a:txBody>
                  <a:tcPr anchor="ctr"/>
                </a:tc>
                <a:tc>
                  <a:txBody>
                    <a:bodyPr/>
                    <a:lstStyle/>
                    <a:p>
                      <a:pPr algn="r"/>
                      <a:r>
                        <a:rPr lang="en-IN" sz="1800" b="1" u="dbl" baseline="0" dirty="0">
                          <a:solidFill>
                            <a:schemeClr val="accent2"/>
                          </a:solidFill>
                        </a:rPr>
                        <a:t>    €52,000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823264003"/>
                  </a:ext>
                </a:extLst>
              </a:tr>
            </a:tbl>
          </a:graphicData>
        </a:graphic>
      </p:graphicFrame>
      <p:sp>
        <p:nvSpPr>
          <p:cNvPr id="6" name="Content Placeholder 5">
            <a:extLst>
              <a:ext uri="{FF2B5EF4-FFF2-40B4-BE49-F238E27FC236}">
                <a16:creationId xmlns:a16="http://schemas.microsoft.com/office/drawing/2014/main" id="{D29C4C33-EDEB-78C8-81EF-0FD95E984BC5}"/>
              </a:ext>
            </a:extLst>
          </p:cNvPr>
          <p:cNvSpPr>
            <a:spLocks noGrp="1"/>
          </p:cNvSpPr>
          <p:nvPr>
            <p:ph sz="quarter" idx="18"/>
          </p:nvPr>
        </p:nvSpPr>
        <p:spPr>
          <a:xfrm>
            <a:off x="510659" y="5759407"/>
            <a:ext cx="8037512" cy="592498"/>
          </a:xfrm>
        </p:spPr>
        <p:txBody>
          <a:bodyPr>
            <a:noAutofit/>
          </a:bodyPr>
          <a:lstStyle/>
          <a:p>
            <a:pPr marL="0" indent="0">
              <a:buNone/>
            </a:pPr>
            <a:endParaRPr lang="en-CA" sz="2000" dirty="0"/>
          </a:p>
        </p:txBody>
      </p:sp>
      <p:sp>
        <p:nvSpPr>
          <p:cNvPr id="12" name="Content Placeholder 5">
            <a:extLst>
              <a:ext uri="{FF2B5EF4-FFF2-40B4-BE49-F238E27FC236}">
                <a16:creationId xmlns:a16="http://schemas.microsoft.com/office/drawing/2014/main" id="{E3A1B200-103F-D25A-D2C4-293AAEE7E96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545729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Accounting for bond discount</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normAutofit/>
          </a:bodyPr>
          <a:lstStyle/>
          <a:p>
            <a:r>
              <a:rPr lang="en-US" dirty="0"/>
              <a:t>Bond discount is additional cost of borrowing due to selling at discount. </a:t>
            </a:r>
          </a:p>
          <a:p>
            <a:endParaRPr lang="en-US" dirty="0"/>
          </a:p>
          <a:p>
            <a:r>
              <a:rPr lang="en-US" dirty="0"/>
              <a:t>We do not treat as additional expense at maturity. We recognize over the life of bond (called amortization of bond discount). </a:t>
            </a:r>
          </a:p>
          <a:p>
            <a:endParaRPr lang="en-US" dirty="0"/>
          </a:p>
          <a:p>
            <a:r>
              <a:rPr lang="en-US" dirty="0"/>
              <a:t>We allocate to interest expense in each period</a:t>
            </a:r>
          </a:p>
          <a:p>
            <a:endParaRPr lang="en-US" dirty="0"/>
          </a:p>
          <a:p>
            <a:r>
              <a:rPr lang="en-US" dirty="0"/>
              <a:t>How?</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143121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91CD-1DB4-CAAD-C60E-65C80CF2D622}"/>
              </a:ext>
            </a:extLst>
          </p:cNvPr>
          <p:cNvSpPr>
            <a:spLocks noGrp="1"/>
          </p:cNvSpPr>
          <p:nvPr>
            <p:ph type="title"/>
          </p:nvPr>
        </p:nvSpPr>
        <p:spPr/>
        <p:txBody>
          <a:bodyPr/>
          <a:lstStyle/>
          <a:p>
            <a:r>
              <a:rPr lang="en-IN" dirty="0"/>
              <a:t>Effective-Interest Method </a:t>
            </a:r>
            <a:r>
              <a:rPr lang="en-IN" sz="2000" b="0" dirty="0"/>
              <a:t>(1 of 2)</a:t>
            </a:r>
            <a:endParaRPr lang="en-IN" dirty="0"/>
          </a:p>
        </p:txBody>
      </p:sp>
      <p:sp>
        <p:nvSpPr>
          <p:cNvPr id="3" name="Content Placeholder 2">
            <a:extLst>
              <a:ext uri="{FF2B5EF4-FFF2-40B4-BE49-F238E27FC236}">
                <a16:creationId xmlns:a16="http://schemas.microsoft.com/office/drawing/2014/main" id="{31F1299A-A452-5A7E-96F2-DDCC6DC216C1}"/>
              </a:ext>
            </a:extLst>
          </p:cNvPr>
          <p:cNvSpPr>
            <a:spLocks noGrp="1"/>
          </p:cNvSpPr>
          <p:nvPr>
            <p:ph sz="quarter" idx="12"/>
          </p:nvPr>
        </p:nvSpPr>
        <p:spPr>
          <a:xfrm>
            <a:off x="513862" y="1312238"/>
            <a:ext cx="8115301" cy="4961351"/>
          </a:xfrm>
        </p:spPr>
        <p:txBody>
          <a:bodyPr>
            <a:noAutofit/>
          </a:bodyPr>
          <a:lstStyle/>
          <a:p>
            <a:r>
              <a:rPr lang="en-US" dirty="0"/>
              <a:t>Want to spread out discount over life of bond </a:t>
            </a:r>
          </a:p>
          <a:p>
            <a:endParaRPr lang="en-US" dirty="0"/>
          </a:p>
          <a:p>
            <a:r>
              <a:rPr lang="en-US" dirty="0"/>
              <a:t>Align interest expense incurred in each period with expected interest based on the market rate at time of issuance</a:t>
            </a:r>
          </a:p>
        </p:txBody>
      </p:sp>
      <p:sp>
        <p:nvSpPr>
          <p:cNvPr id="5" name="Content Placeholder 5">
            <a:extLst>
              <a:ext uri="{FF2B5EF4-FFF2-40B4-BE49-F238E27FC236}">
                <a16:creationId xmlns:a16="http://schemas.microsoft.com/office/drawing/2014/main" id="{DFE21C21-8C35-FF80-0FC7-13B3918780D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2670517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a:xfrm>
            <a:off x="514353" y="460255"/>
            <a:ext cx="8526777" cy="849312"/>
          </a:xfrm>
        </p:spPr>
        <p:txBody>
          <a:bodyPr>
            <a:noAutofit/>
          </a:bodyPr>
          <a:lstStyle/>
          <a:p>
            <a:r>
              <a:rPr lang="en-IN" dirty="0"/>
              <a:t>Effective-Interest Method Computation</a:t>
            </a:r>
          </a:p>
        </p:txBody>
      </p:sp>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513862" y="1309567"/>
            <a:ext cx="8115301" cy="1468935"/>
          </a:xfrm>
        </p:spPr>
        <p:txBody>
          <a:bodyPr>
            <a:normAutofit/>
          </a:bodyPr>
          <a:lstStyle/>
          <a:p>
            <a:pPr marL="0" indent="0">
              <a:buNone/>
            </a:pPr>
            <a:r>
              <a:rPr lang="en-US" dirty="0"/>
              <a:t>Amortization of the discount or premium results in interest expense equal to a constant percentage of the carrying value.</a:t>
            </a:r>
          </a:p>
        </p:txBody>
      </p:sp>
      <p:graphicFrame>
        <p:nvGraphicFramePr>
          <p:cNvPr id="2" name="Object 1" descr="Multiline equation 1 open left parenthesis bold one close open left parenthesis bold two close open left parenthesis bold three close equation 2 bold Bond bold Interest bold Expense bold Bond bold Interest bold Paid equation 3 open left parenthesis bold Carrying bold Value bold of bold Bonds bold at bold Beginning bold of bold Period times bold Effective bold hyphen bold Interest bold Rate close minus open left parenthesis bold Face bold Amount bold of bold Bonds times bold Contractual bold Interest bold Rate close equals bold Amortization bold Amount">
            <a:extLst>
              <a:ext uri="{FF2B5EF4-FFF2-40B4-BE49-F238E27FC236}">
                <a16:creationId xmlns:a16="http://schemas.microsoft.com/office/drawing/2014/main" id="{10C3A79A-6424-673F-CE79-4EF02C9A0660}"/>
              </a:ext>
            </a:extLst>
          </p:cNvPr>
          <p:cNvGraphicFramePr>
            <a:graphicFrameLocks noChangeAspect="1"/>
          </p:cNvGraphicFramePr>
          <p:nvPr/>
        </p:nvGraphicFramePr>
        <p:xfrm>
          <a:off x="676275" y="2909888"/>
          <a:ext cx="7793038" cy="1571625"/>
        </p:xfrm>
        <a:graphic>
          <a:graphicData uri="http://schemas.openxmlformats.org/presentationml/2006/ole">
            <mc:AlternateContent xmlns:mc="http://schemas.openxmlformats.org/markup-compatibility/2006">
              <mc:Choice xmlns:v="urn:schemas-microsoft-com:vml" Requires="v">
                <p:oleObj name="Equation" r:id="rId3" imgW="5854680" imgH="1180800" progId="Equation.DSMT4">
                  <p:embed/>
                </p:oleObj>
              </mc:Choice>
              <mc:Fallback>
                <p:oleObj name="Equation" r:id="rId3" imgW="5854680" imgH="1180800" progId="Equation.DSMT4">
                  <p:embed/>
                  <p:pic>
                    <p:nvPicPr>
                      <p:cNvPr id="2" name="Object 1" descr="Multiline equation 1 open left parenthesis bold one close open left parenthesis bold two close open left parenthesis bold three close equation 2 bold Bond bold Interest bold Expense bold Bond bold Interest bold Paid equation 3 open left parenthesis bold Carrying bold Value bold of bold Bonds bold at bold Beginning bold of bold Period times bold Effective bold hyphen bold Interest bold Rate close minus open left parenthesis bold Face bold Amount bold of bold Bonds times bold Contractual bold Interest bold Rate close equals bold Amortization bold Amount">
                        <a:extLst>
                          <a:ext uri="{FF2B5EF4-FFF2-40B4-BE49-F238E27FC236}">
                            <a16:creationId xmlns:a16="http://schemas.microsoft.com/office/drawing/2014/main" id="{10C3A79A-6424-673F-CE79-4EF02C9A0660}"/>
                          </a:ext>
                        </a:extLst>
                      </p:cNvPr>
                      <p:cNvPicPr/>
                      <p:nvPr/>
                    </p:nvPicPr>
                    <p:blipFill>
                      <a:blip r:embed="rId4"/>
                      <a:stretch>
                        <a:fillRect/>
                      </a:stretch>
                    </p:blipFill>
                    <p:spPr>
                      <a:xfrm>
                        <a:off x="676275" y="2909888"/>
                        <a:ext cx="7793038" cy="1571625"/>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438229" y="5843162"/>
            <a:ext cx="8037512" cy="481845"/>
          </a:xfrm>
        </p:spPr>
        <p:txBody>
          <a:bodyPr>
            <a:normAutofit/>
          </a:bodyPr>
          <a:lstStyle/>
          <a:p>
            <a:pPr marL="0" indent="0">
              <a:buNone/>
            </a:pPr>
            <a:r>
              <a:rPr lang="en-US" sz="2000" b="1" dirty="0"/>
              <a:t>Illustration 11A.1: </a:t>
            </a:r>
            <a:r>
              <a:rPr lang="en-US" sz="2000" dirty="0"/>
              <a:t>Computation of </a:t>
            </a:r>
            <a:r>
              <a:rPr lang="en-US" sz="2000" dirty="0" err="1"/>
              <a:t>amortization─effective-interest</a:t>
            </a:r>
            <a:r>
              <a:rPr lang="en-US" sz="2000" dirty="0"/>
              <a:t> method</a:t>
            </a:r>
          </a:p>
        </p:txBody>
      </p:sp>
      <p:sp>
        <p:nvSpPr>
          <p:cNvPr id="14" name="Content Placeholder 5">
            <a:extLst>
              <a:ext uri="{FF2B5EF4-FFF2-40B4-BE49-F238E27FC236}">
                <a16:creationId xmlns:a16="http://schemas.microsoft.com/office/drawing/2014/main" id="{52F65629-F4C0-90C4-C7FF-654C7D859C75}"/>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3" name="Rectangle 2">
            <a:extLst>
              <a:ext uri="{FF2B5EF4-FFF2-40B4-BE49-F238E27FC236}">
                <a16:creationId xmlns:a16="http://schemas.microsoft.com/office/drawing/2014/main" id="{99D85252-1F52-E492-286E-F8706C1FA0EB}"/>
              </a:ext>
            </a:extLst>
          </p:cNvPr>
          <p:cNvSpPr/>
          <p:nvPr/>
        </p:nvSpPr>
        <p:spPr>
          <a:xfrm>
            <a:off x="438229" y="2778502"/>
            <a:ext cx="3510919" cy="183439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84BC65-7AA9-CB68-5B65-9C7C28BE5A08}"/>
              </a:ext>
            </a:extLst>
          </p:cNvPr>
          <p:cNvSpPr/>
          <p:nvPr/>
        </p:nvSpPr>
        <p:spPr>
          <a:xfrm>
            <a:off x="4187194" y="2801291"/>
            <a:ext cx="2783449" cy="183439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4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US" dirty="0"/>
              <a:t>Amortizing Bond Discount - Journal</a:t>
            </a:r>
            <a:endParaRPr lang="en-IN" dirty="0"/>
          </a:p>
        </p:txBody>
      </p:sp>
      <p:sp>
        <p:nvSpPr>
          <p:cNvPr id="6" name="Content Placeholder 5">
            <a:extLst>
              <a:ext uri="{FF2B5EF4-FFF2-40B4-BE49-F238E27FC236}">
                <a16:creationId xmlns:a16="http://schemas.microsoft.com/office/drawing/2014/main" id="{3DC78345-F3A9-A931-C42F-F0DB4BBDDB08}"/>
              </a:ext>
            </a:extLst>
          </p:cNvPr>
          <p:cNvSpPr>
            <a:spLocks noGrp="1"/>
          </p:cNvSpPr>
          <p:nvPr>
            <p:ph sz="quarter" idx="12"/>
          </p:nvPr>
        </p:nvSpPr>
        <p:spPr/>
        <p:txBody>
          <a:bodyPr>
            <a:normAutofit fontScale="92500" lnSpcReduction="10000"/>
          </a:bodyPr>
          <a:lstStyle/>
          <a:p>
            <a:pPr marL="0" indent="0">
              <a:buNone/>
            </a:pPr>
            <a:r>
              <a:rPr lang="en-US" b="1" dirty="0"/>
              <a:t>Illustration: </a:t>
            </a:r>
            <a:r>
              <a:rPr lang="en-US" dirty="0"/>
              <a:t>Assume that on January 1, 2025, Candlestick AG sells €100,000, five-year, 10% bonds for €98,000 (98% of face value). The effective market interest rate is 10.5348%</a:t>
            </a:r>
          </a:p>
        </p:txBody>
      </p:sp>
      <p:sp>
        <p:nvSpPr>
          <p:cNvPr id="13" name="Content Placeholder 5">
            <a:extLst>
              <a:ext uri="{FF2B5EF4-FFF2-40B4-BE49-F238E27FC236}">
                <a16:creationId xmlns:a16="http://schemas.microsoft.com/office/drawing/2014/main" id="{78BE6199-391D-C2E8-1D05-0157B3D032C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4" name="Content Placeholder 6">
            <a:extLst>
              <a:ext uri="{FF2B5EF4-FFF2-40B4-BE49-F238E27FC236}">
                <a16:creationId xmlns:a16="http://schemas.microsoft.com/office/drawing/2014/main" id="{7A0DB109-261D-1CDE-BA4B-403FDCCE0F80}"/>
              </a:ext>
            </a:extLst>
          </p:cNvPr>
          <p:cNvSpPr txBox="1">
            <a:spLocks/>
          </p:cNvSpPr>
          <p:nvPr/>
        </p:nvSpPr>
        <p:spPr>
          <a:xfrm>
            <a:off x="1645162" y="3427772"/>
            <a:ext cx="6997394" cy="982542"/>
          </a:xfrm>
          <a:prstGeom prst="rect">
            <a:avLst/>
          </a:prstGeom>
          <a:ln>
            <a:noFill/>
          </a:ln>
        </p:spPr>
        <p:txBody>
          <a:bodyPr vert="horz" lIns="91440" tIns="45720" rIns="91440" bIns="45720" rtlCol="0">
            <a:normAutofit/>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600">
                <a:cs typeface="Arial" charset="0"/>
              </a:rPr>
              <a:t>Cash						</a:t>
            </a:r>
            <a:r>
              <a:rPr lang="en-US" altLang="en-US" sz="2600">
                <a:cs typeface="Arial" charset="0"/>
              </a:rPr>
              <a:t>98,000</a:t>
            </a:r>
            <a:endParaRPr lang="en-US" sz="2600"/>
          </a:p>
          <a:p>
            <a:pPr marL="0" indent="541338">
              <a:buFont typeface="Arial" panose="020B0604020202020204" pitchFamily="34" charset="0"/>
              <a:buNone/>
            </a:pPr>
            <a:r>
              <a:rPr lang="en-US" altLang="en-US" sz="2600">
                <a:cs typeface="Arial" charset="0"/>
              </a:rPr>
              <a:t>Bonds Payable					98,000</a:t>
            </a:r>
            <a:endParaRPr lang="en-US" sz="2600" dirty="0"/>
          </a:p>
        </p:txBody>
      </p:sp>
      <p:sp>
        <p:nvSpPr>
          <p:cNvPr id="9" name="Content Placeholder 8">
            <a:extLst>
              <a:ext uri="{FF2B5EF4-FFF2-40B4-BE49-F238E27FC236}">
                <a16:creationId xmlns:a16="http://schemas.microsoft.com/office/drawing/2014/main" id="{56E3FEAB-D7D8-D388-2AC5-6F0139BFA180}"/>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356030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fontScale="90000"/>
          </a:bodyPr>
          <a:lstStyle/>
          <a:p>
            <a:r>
              <a:rPr lang="en-US" dirty="0"/>
              <a:t>Bond Discount Amortization Schedule</a:t>
            </a:r>
            <a:endParaRPr lang="en-IN" dirty="0"/>
          </a:p>
        </p:txBody>
      </p:sp>
      <p:pic>
        <p:nvPicPr>
          <p:cNvPr id="5" name="Picture Placeholder 4" descr="An illustration of a bond discount amortization schedule presents a four-line heading consisting of the name of the company, Candlestick A G; the type of schedule, Bond Discount Amortization Schedule, the method of amortization, Effective-Interest Method—Annual Interest Payments, and the bond issuance information, 10% Bonds Issued at 10.5348%. The schedule has 6 columns which are: Interest periods; A, Interest to Be Paid (10% times Euro 100,000); B, Interest Expense to Be Recorded as (10.5348% times Preceding Bond Carrying Value); C, Discount Amortization is computed as interest expense to be recorded less interest to be paid; D, Unamortized Discount as the previous unamortized discount less the current discount amortization; E, Bond Carrying Value as Euro 100,000 less unamortized discount. The first row is labeled issue date and presents Euro 2,000 in the unamortized discount column and Euro 98,000 in the bond carrying value column. Period 1 presents interest paid, Euro 10,000; Interest expense, Euro 10,324 as 10.5348% times Euro 98,000; Discount amortization, Euro 324; Unamortized discount, 1,676; and bond carrying value, 98,324. Period 2 presents interest paid, Euro 10,000; Interest expense, Euro 10,358, as 10.5348% times Euro 98,324; Discount amortization, Euro 358; Unamortized discount, 1,318; and bond carrying value, 98,682. Period 3 presents interest paid, Euro 10,000; Interest expense, Euro 10,396, as 10.5348% times Euro 98,682; Discount amortization, Euro 396; Unamortized discount, 922; and bond carrying value, 99,078. Period 4 presents interest paid, Euro 10,000; Interest expense, Euro 10,438, as 10.5348% times Euro 99,078; Discount amortization, Euro 438; Unamortized discount, 484; and carrying value, 99,516. Period 5 presents interest paid, Euro 10,000; Interest expense, Euro 10,484, as 10.5348% times Euro 99,516; Discount amortization, Euro 484; Unamortized discount, 0; and bond carrying value, 100,000. The total of interest paid is Euro 50,000. The total of interest expense is Euro 52,000. The total of discount amortization is Euro 2,000.A note at the bottom of the table reads: Column (A) remains constant because the face value of the bonds (Euro 100,000) is multiplied by the annual contractual interest rate (10%) each period. Column (B) is computed as the preceding bond carrying value times the annual effective-interest rate (10.5348%).Column (C) indicates the discount amortization each period. Column (D) decreases each period until it reaches zero at maturity. Column (E) increases each period until it equals face value at maturity. ">
            <a:extLst>
              <a:ext uri="{FF2B5EF4-FFF2-40B4-BE49-F238E27FC236}">
                <a16:creationId xmlns:a16="http://schemas.microsoft.com/office/drawing/2014/main" id="{70F305F9-0FEE-1DBC-6806-FD037E889EE4}"/>
              </a:ext>
            </a:extLst>
          </p:cNvPr>
          <p:cNvPicPr>
            <a:picLocks noGrp="1" noChangeAspect="1"/>
          </p:cNvPicPr>
          <p:nvPr>
            <p:ph type="pic" sz="quarter" idx="17"/>
          </p:nvPr>
        </p:nvPicPr>
        <p:blipFill rotWithShape="1">
          <a:blip r:embed="rId3"/>
          <a:stretch/>
        </p:blipFill>
        <p:spPr>
          <a:xfrm>
            <a:off x="1041453" y="1309567"/>
            <a:ext cx="7061095" cy="4400393"/>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513862" y="5900927"/>
            <a:ext cx="8115301" cy="496818"/>
          </a:xfrm>
        </p:spPr>
        <p:txBody>
          <a:bodyPr>
            <a:noAutofit/>
          </a:bodyPr>
          <a:lstStyle/>
          <a:p>
            <a:pPr marL="0" indent="0">
              <a:buNone/>
            </a:pPr>
            <a:r>
              <a:rPr lang="en-CA" sz="2000" b="1" dirty="0"/>
              <a:t>Illustration 11A.2: </a:t>
            </a:r>
            <a:r>
              <a:rPr lang="en-CA" sz="2000" dirty="0"/>
              <a:t>Bond discount amortization schedule</a:t>
            </a:r>
          </a:p>
        </p:txBody>
      </p:sp>
      <p:sp>
        <p:nvSpPr>
          <p:cNvPr id="15" name="Content Placeholder 5">
            <a:extLst>
              <a:ext uri="{FF2B5EF4-FFF2-40B4-BE49-F238E27FC236}">
                <a16:creationId xmlns:a16="http://schemas.microsoft.com/office/drawing/2014/main" id="{DF1C064C-3139-8FA5-6D08-3FCAD261643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1186329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US" dirty="0"/>
              <a:t>Amortizing Bond Discount - Journal</a:t>
            </a:r>
            <a:endParaRPr lang="en-IN" dirty="0"/>
          </a:p>
        </p:txBody>
      </p:sp>
      <p:sp>
        <p:nvSpPr>
          <p:cNvPr id="6" name="Content Placeholder 5">
            <a:extLst>
              <a:ext uri="{FF2B5EF4-FFF2-40B4-BE49-F238E27FC236}">
                <a16:creationId xmlns:a16="http://schemas.microsoft.com/office/drawing/2014/main" id="{3DC78345-F3A9-A931-C42F-F0DB4BBDDB08}"/>
              </a:ext>
            </a:extLst>
          </p:cNvPr>
          <p:cNvSpPr>
            <a:spLocks noGrp="1"/>
          </p:cNvSpPr>
          <p:nvPr>
            <p:ph sz="quarter" idx="12"/>
          </p:nvPr>
        </p:nvSpPr>
        <p:spPr/>
        <p:txBody>
          <a:bodyPr>
            <a:normAutofit/>
          </a:bodyPr>
          <a:lstStyle/>
          <a:p>
            <a:pPr marL="0" indent="0">
              <a:buNone/>
            </a:pPr>
            <a:r>
              <a:rPr lang="en-US" b="1" dirty="0"/>
              <a:t>Illustration: </a:t>
            </a:r>
            <a:r>
              <a:rPr lang="en-US" dirty="0"/>
              <a:t>Candlestick AG records the accrual of interest and amortization of bond discount on Dec. 31, as follows:</a:t>
            </a:r>
          </a:p>
        </p:txBody>
      </p:sp>
      <p:sp>
        <p:nvSpPr>
          <p:cNvPr id="7" name="Content Placeholder 6">
            <a:extLst>
              <a:ext uri="{FF2B5EF4-FFF2-40B4-BE49-F238E27FC236}">
                <a16:creationId xmlns:a16="http://schemas.microsoft.com/office/drawing/2014/main" id="{2C4E827B-1D57-B67B-E9F6-BA1938373178}"/>
              </a:ext>
            </a:extLst>
          </p:cNvPr>
          <p:cNvSpPr>
            <a:spLocks noGrp="1"/>
          </p:cNvSpPr>
          <p:nvPr>
            <p:ph sz="quarter" idx="18"/>
          </p:nvPr>
        </p:nvSpPr>
        <p:spPr>
          <a:xfrm>
            <a:off x="245088" y="2902715"/>
            <a:ext cx="1524722" cy="577901"/>
          </a:xfrm>
        </p:spPr>
        <p:txBody>
          <a:bodyPr>
            <a:noAutofit/>
          </a:bodyPr>
          <a:lstStyle/>
          <a:p>
            <a:pPr marL="0" indent="0">
              <a:buNone/>
            </a:pPr>
            <a:r>
              <a:rPr lang="en-US" altLang="en-US" sz="2500" b="1" dirty="0">
                <a:highlight>
                  <a:srgbClr val="FFFF00"/>
                </a:highlight>
                <a:cs typeface="Arial" charset="0"/>
              </a:rPr>
              <a:t>Year 1 Dec. 31</a:t>
            </a:r>
          </a:p>
        </p:txBody>
      </p:sp>
      <p:sp>
        <p:nvSpPr>
          <p:cNvPr id="15" name="Content Placeholder 6">
            <a:extLst>
              <a:ext uri="{FF2B5EF4-FFF2-40B4-BE49-F238E27FC236}">
                <a16:creationId xmlns:a16="http://schemas.microsoft.com/office/drawing/2014/main" id="{5915127F-FD2D-D932-B82C-D887C0487844}"/>
              </a:ext>
            </a:extLst>
          </p:cNvPr>
          <p:cNvSpPr>
            <a:spLocks noGrp="1"/>
          </p:cNvSpPr>
          <p:nvPr>
            <p:ph sz="quarter" idx="20"/>
          </p:nvPr>
        </p:nvSpPr>
        <p:spPr>
          <a:xfrm>
            <a:off x="1840830" y="2994212"/>
            <a:ext cx="7128129" cy="1534399"/>
          </a:xfrm>
          <a:ln>
            <a:noFill/>
          </a:ln>
        </p:spPr>
        <p:txBody>
          <a:bodyPr/>
          <a:lstStyle/>
          <a:p>
            <a:pPr marL="0" indent="0">
              <a:buNone/>
            </a:pPr>
            <a:r>
              <a:rPr lang="en-US" sz="2600" dirty="0">
                <a:cs typeface="Arial" charset="0"/>
              </a:rPr>
              <a:t>Interest Expense			</a:t>
            </a:r>
            <a:r>
              <a:rPr lang="en-US" altLang="en-US" sz="2600" dirty="0">
                <a:cs typeface="Arial" charset="0"/>
              </a:rPr>
              <a:t>10,324</a:t>
            </a:r>
            <a:endParaRPr lang="en-US" sz="2600" dirty="0"/>
          </a:p>
          <a:p>
            <a:pPr marL="0" indent="541338">
              <a:buNone/>
            </a:pPr>
            <a:r>
              <a:rPr lang="en-US" altLang="en-US" sz="2600" dirty="0">
                <a:cs typeface="Arial" charset="0"/>
              </a:rPr>
              <a:t>Bonds Payable					      324</a:t>
            </a:r>
            <a:endParaRPr lang="en-US" sz="2600" dirty="0"/>
          </a:p>
          <a:p>
            <a:pPr marL="0" indent="541338">
              <a:buNone/>
            </a:pPr>
            <a:r>
              <a:rPr lang="en-US" altLang="en-US" sz="2600" dirty="0">
                <a:cs typeface="Arial" charset="0"/>
              </a:rPr>
              <a:t>Interest Payable					</a:t>
            </a:r>
            <a:r>
              <a:rPr lang="en-US" altLang="en-US" sz="1600" dirty="0">
                <a:cs typeface="Arial" charset="0"/>
              </a:rPr>
              <a:t> </a:t>
            </a:r>
            <a:r>
              <a:rPr lang="en-US" altLang="en-US" sz="2600" dirty="0">
                <a:cs typeface="Arial" charset="0"/>
              </a:rPr>
              <a:t>10,000</a:t>
            </a:r>
            <a:endParaRPr lang="en-US" sz="2600" dirty="0"/>
          </a:p>
        </p:txBody>
      </p:sp>
      <p:sp>
        <p:nvSpPr>
          <p:cNvPr id="13" name="Content Placeholder 5">
            <a:extLst>
              <a:ext uri="{FF2B5EF4-FFF2-40B4-BE49-F238E27FC236}">
                <a16:creationId xmlns:a16="http://schemas.microsoft.com/office/drawing/2014/main" id="{78BE6199-391D-C2E8-1D05-0157B3D032C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3" name="TextBox 2">
            <a:extLst>
              <a:ext uri="{FF2B5EF4-FFF2-40B4-BE49-F238E27FC236}">
                <a16:creationId xmlns:a16="http://schemas.microsoft.com/office/drawing/2014/main" id="{AF0DF212-15F5-173A-4D8C-BDA56A61FE12}"/>
              </a:ext>
            </a:extLst>
          </p:cNvPr>
          <p:cNvSpPr txBox="1"/>
          <p:nvPr/>
        </p:nvSpPr>
        <p:spPr>
          <a:xfrm>
            <a:off x="245087" y="4995014"/>
            <a:ext cx="8570439" cy="1200329"/>
          </a:xfrm>
          <a:prstGeom prst="rect">
            <a:avLst/>
          </a:prstGeom>
          <a:noFill/>
        </p:spPr>
        <p:txBody>
          <a:bodyPr wrap="square">
            <a:spAutoFit/>
          </a:bodyPr>
          <a:lstStyle/>
          <a:p>
            <a:r>
              <a:rPr lang="en-US" sz="1800" dirty="0">
                <a:cs typeface="Arial" charset="0"/>
              </a:rPr>
              <a:t>Step 1. Interest Expense = carrying value at the beg period (98,000) * effective market interest rate (10.5348%)=10324</a:t>
            </a:r>
          </a:p>
          <a:p>
            <a:r>
              <a:rPr lang="en-US" dirty="0">
                <a:cs typeface="Arial" charset="0"/>
              </a:rPr>
              <a:t>Step 2. Interest paid: face value * contractual rate =10,000</a:t>
            </a:r>
          </a:p>
          <a:p>
            <a:r>
              <a:rPr lang="en-US" dirty="0">
                <a:cs typeface="Arial" charset="0"/>
              </a:rPr>
              <a:t>Step 3. </a:t>
            </a:r>
            <a:r>
              <a:rPr lang="en-US" dirty="0"/>
              <a:t>Amortization: 324</a:t>
            </a:r>
          </a:p>
        </p:txBody>
      </p:sp>
    </p:spTree>
    <p:extLst>
      <p:ext uri="{BB962C8B-B14F-4D97-AF65-F5344CB8AC3E}">
        <p14:creationId xmlns:p14="http://schemas.microsoft.com/office/powerpoint/2010/main" val="309240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fontScale="90000"/>
          </a:bodyPr>
          <a:lstStyle/>
          <a:p>
            <a:r>
              <a:rPr lang="en-US" dirty="0"/>
              <a:t>Bond Discount Amortization Schedule</a:t>
            </a:r>
            <a:endParaRPr lang="en-IN" dirty="0"/>
          </a:p>
        </p:txBody>
      </p:sp>
      <p:pic>
        <p:nvPicPr>
          <p:cNvPr id="5" name="Picture Placeholder 4" descr="An illustration of a bond discount amortization schedule presents a four-line heading consisting of the name of the company, Candlestick A G; the type of schedule, Bond Discount Amortization Schedule, the method of amortization, Effective-Interest Method—Annual Interest Payments, and the bond issuance information, 10% Bonds Issued at 10.5348%. The schedule has 6 columns which are: Interest periods; A, Interest to Be Paid (10% times Euro 100,000); B, Interest Expense to Be Recorded as (10.5348% times Preceding Bond Carrying Value); C, Discount Amortization is computed as interest expense to be recorded less interest to be paid; D, Unamortized Discount as the previous unamortized discount less the current discount amortization; E, Bond Carrying Value as Euro 100,000 less unamortized discount. The first row is labeled issue date and presents Euro 2,000 in the unamortized discount column and Euro 98,000 in the bond carrying value column. Period 1 presents interest paid, Euro 10,000; Interest expense, Euro 10,324 as 10.5348% times Euro 98,000; Discount amortization, Euro 324; Unamortized discount, 1,676; and bond carrying value, 98,324. Period 2 presents interest paid, Euro 10,000; Interest expense, Euro 10,358, as 10.5348% times Euro 98,324; Discount amortization, Euro 358; Unamortized discount, 1,318; and bond carrying value, 98,682. Period 3 presents interest paid, Euro 10,000; Interest expense, Euro 10,396, as 10.5348% times Euro 98,682; Discount amortization, Euro 396; Unamortized discount, 922; and bond carrying value, 99,078. Period 4 presents interest paid, Euro 10,000; Interest expense, Euro 10,438, as 10.5348% times Euro 99,078; Discount amortization, Euro 438; Unamortized discount, 484; and carrying value, 99,516. Period 5 presents interest paid, Euro 10,000; Interest expense, Euro 10,484, as 10.5348% times Euro 99,516; Discount amortization, Euro 484; Unamortized discount, 0; and bond carrying value, 100,000. The total of interest paid is Euro 50,000. The total of interest expense is Euro 52,000. The total of discount amortization is Euro 2,000.A note at the bottom of the table reads: Column (A) remains constant because the face value of the bonds (Euro 100,000) is multiplied by the annual contractual interest rate (10%) each period. Column (B) is computed as the preceding bond carrying value times the annual effective-interest rate (10.5348%).Column (C) indicates the discount amortization each period. Column (D) decreases each period until it reaches zero at maturity. Column (E) increases each period until it equals face value at maturity. ">
            <a:extLst>
              <a:ext uri="{FF2B5EF4-FFF2-40B4-BE49-F238E27FC236}">
                <a16:creationId xmlns:a16="http://schemas.microsoft.com/office/drawing/2014/main" id="{70F305F9-0FEE-1DBC-6806-FD037E889EE4}"/>
              </a:ext>
            </a:extLst>
          </p:cNvPr>
          <p:cNvPicPr>
            <a:picLocks noGrp="1" noChangeAspect="1"/>
          </p:cNvPicPr>
          <p:nvPr>
            <p:ph type="pic" sz="quarter" idx="17"/>
          </p:nvPr>
        </p:nvPicPr>
        <p:blipFill rotWithShape="1">
          <a:blip r:embed="rId3"/>
          <a:stretch/>
        </p:blipFill>
        <p:spPr>
          <a:xfrm>
            <a:off x="1041453" y="1309567"/>
            <a:ext cx="7061095" cy="4400393"/>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513862" y="5900927"/>
            <a:ext cx="8115301" cy="496818"/>
          </a:xfrm>
        </p:spPr>
        <p:txBody>
          <a:bodyPr>
            <a:noAutofit/>
          </a:bodyPr>
          <a:lstStyle/>
          <a:p>
            <a:pPr marL="0" indent="0">
              <a:buNone/>
            </a:pPr>
            <a:r>
              <a:rPr lang="en-CA" sz="2000" b="1" dirty="0"/>
              <a:t>Illustration 11A.2: </a:t>
            </a:r>
            <a:r>
              <a:rPr lang="en-CA" sz="2000" dirty="0"/>
              <a:t>Bond discount amortization schedule</a:t>
            </a:r>
          </a:p>
        </p:txBody>
      </p:sp>
      <p:sp>
        <p:nvSpPr>
          <p:cNvPr id="15" name="Content Placeholder 5">
            <a:extLst>
              <a:ext uri="{FF2B5EF4-FFF2-40B4-BE49-F238E27FC236}">
                <a16:creationId xmlns:a16="http://schemas.microsoft.com/office/drawing/2014/main" id="{DF1C064C-3139-8FA5-6D08-3FCAD261643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3072226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US" dirty="0"/>
              <a:t>Amortizing Bond Discount - Journal</a:t>
            </a:r>
            <a:endParaRPr lang="en-IN" dirty="0"/>
          </a:p>
        </p:txBody>
      </p:sp>
      <p:sp>
        <p:nvSpPr>
          <p:cNvPr id="6" name="Content Placeholder 5">
            <a:extLst>
              <a:ext uri="{FF2B5EF4-FFF2-40B4-BE49-F238E27FC236}">
                <a16:creationId xmlns:a16="http://schemas.microsoft.com/office/drawing/2014/main" id="{3DC78345-F3A9-A931-C42F-F0DB4BBDDB08}"/>
              </a:ext>
            </a:extLst>
          </p:cNvPr>
          <p:cNvSpPr>
            <a:spLocks noGrp="1"/>
          </p:cNvSpPr>
          <p:nvPr>
            <p:ph sz="quarter" idx="12"/>
          </p:nvPr>
        </p:nvSpPr>
        <p:spPr/>
        <p:txBody>
          <a:bodyPr>
            <a:normAutofit/>
          </a:bodyPr>
          <a:lstStyle/>
          <a:p>
            <a:pPr marL="0" indent="0">
              <a:buNone/>
            </a:pPr>
            <a:r>
              <a:rPr lang="en-US" b="1" dirty="0"/>
              <a:t>Illustration: </a:t>
            </a:r>
            <a:r>
              <a:rPr lang="en-US" dirty="0"/>
              <a:t>Candlestick AG records the accrual of interest and amortization of bond discount on Dec. 31, as follows:</a:t>
            </a:r>
          </a:p>
        </p:txBody>
      </p:sp>
      <p:sp>
        <p:nvSpPr>
          <p:cNvPr id="7" name="Content Placeholder 6">
            <a:extLst>
              <a:ext uri="{FF2B5EF4-FFF2-40B4-BE49-F238E27FC236}">
                <a16:creationId xmlns:a16="http://schemas.microsoft.com/office/drawing/2014/main" id="{2C4E827B-1D57-B67B-E9F6-BA1938373178}"/>
              </a:ext>
            </a:extLst>
          </p:cNvPr>
          <p:cNvSpPr>
            <a:spLocks noGrp="1"/>
          </p:cNvSpPr>
          <p:nvPr>
            <p:ph sz="quarter" idx="18"/>
          </p:nvPr>
        </p:nvSpPr>
        <p:spPr>
          <a:xfrm>
            <a:off x="245088" y="2902715"/>
            <a:ext cx="1524722" cy="577901"/>
          </a:xfrm>
        </p:spPr>
        <p:txBody>
          <a:bodyPr>
            <a:noAutofit/>
          </a:bodyPr>
          <a:lstStyle/>
          <a:p>
            <a:pPr marL="0" indent="0">
              <a:buNone/>
            </a:pPr>
            <a:r>
              <a:rPr lang="en-US" altLang="en-US" sz="2500" b="1" dirty="0">
                <a:highlight>
                  <a:srgbClr val="FFFF00"/>
                </a:highlight>
                <a:cs typeface="Arial" charset="0"/>
              </a:rPr>
              <a:t>Year 2 Dec. 31</a:t>
            </a:r>
          </a:p>
        </p:txBody>
      </p:sp>
      <p:sp>
        <p:nvSpPr>
          <p:cNvPr id="15" name="Content Placeholder 6">
            <a:extLst>
              <a:ext uri="{FF2B5EF4-FFF2-40B4-BE49-F238E27FC236}">
                <a16:creationId xmlns:a16="http://schemas.microsoft.com/office/drawing/2014/main" id="{5915127F-FD2D-D932-B82C-D887C0487844}"/>
              </a:ext>
            </a:extLst>
          </p:cNvPr>
          <p:cNvSpPr>
            <a:spLocks noGrp="1"/>
          </p:cNvSpPr>
          <p:nvPr>
            <p:ph sz="quarter" idx="20"/>
          </p:nvPr>
        </p:nvSpPr>
        <p:spPr>
          <a:xfrm>
            <a:off x="1769809" y="2938463"/>
            <a:ext cx="7128129" cy="1534399"/>
          </a:xfrm>
          <a:ln>
            <a:noFill/>
          </a:ln>
        </p:spPr>
        <p:txBody>
          <a:bodyPr/>
          <a:lstStyle/>
          <a:p>
            <a:pPr marL="0" indent="0">
              <a:buNone/>
            </a:pPr>
            <a:r>
              <a:rPr lang="en-US" sz="2600" dirty="0">
                <a:cs typeface="Arial" charset="0"/>
              </a:rPr>
              <a:t>Interest Expense			</a:t>
            </a:r>
            <a:r>
              <a:rPr lang="en-US" altLang="en-US" sz="2600" dirty="0">
                <a:cs typeface="Arial" charset="0"/>
              </a:rPr>
              <a:t>10,358</a:t>
            </a:r>
            <a:endParaRPr lang="en-US" sz="2600" dirty="0"/>
          </a:p>
          <a:p>
            <a:pPr marL="0" indent="541338">
              <a:buNone/>
            </a:pPr>
            <a:r>
              <a:rPr lang="en-US" altLang="en-US" sz="2600" dirty="0">
                <a:cs typeface="Arial" charset="0"/>
              </a:rPr>
              <a:t>Bonds Payable					      358</a:t>
            </a:r>
            <a:endParaRPr lang="en-US" sz="2600" dirty="0"/>
          </a:p>
          <a:p>
            <a:pPr marL="0" indent="541338">
              <a:buNone/>
            </a:pPr>
            <a:r>
              <a:rPr lang="en-US" altLang="en-US" sz="2600" dirty="0">
                <a:cs typeface="Arial" charset="0"/>
              </a:rPr>
              <a:t>Interest Payable					</a:t>
            </a:r>
            <a:r>
              <a:rPr lang="en-US" altLang="en-US" sz="1600" dirty="0">
                <a:cs typeface="Arial" charset="0"/>
              </a:rPr>
              <a:t> </a:t>
            </a:r>
            <a:r>
              <a:rPr lang="en-US" altLang="en-US" sz="2600" dirty="0">
                <a:cs typeface="Arial" charset="0"/>
              </a:rPr>
              <a:t>10,000</a:t>
            </a:r>
            <a:endParaRPr lang="en-US" sz="2600" dirty="0"/>
          </a:p>
        </p:txBody>
      </p:sp>
      <p:sp>
        <p:nvSpPr>
          <p:cNvPr id="13" name="Content Placeholder 5">
            <a:extLst>
              <a:ext uri="{FF2B5EF4-FFF2-40B4-BE49-F238E27FC236}">
                <a16:creationId xmlns:a16="http://schemas.microsoft.com/office/drawing/2014/main" id="{78BE6199-391D-C2E8-1D05-0157B3D032C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3" name="TextBox 2">
            <a:extLst>
              <a:ext uri="{FF2B5EF4-FFF2-40B4-BE49-F238E27FC236}">
                <a16:creationId xmlns:a16="http://schemas.microsoft.com/office/drawing/2014/main" id="{AF0DF212-15F5-173A-4D8C-BDA56A61FE12}"/>
              </a:ext>
            </a:extLst>
          </p:cNvPr>
          <p:cNvSpPr txBox="1"/>
          <p:nvPr/>
        </p:nvSpPr>
        <p:spPr>
          <a:xfrm>
            <a:off x="245087" y="4995014"/>
            <a:ext cx="8570439" cy="1200329"/>
          </a:xfrm>
          <a:prstGeom prst="rect">
            <a:avLst/>
          </a:prstGeom>
          <a:noFill/>
        </p:spPr>
        <p:txBody>
          <a:bodyPr wrap="square">
            <a:spAutoFit/>
          </a:bodyPr>
          <a:lstStyle/>
          <a:p>
            <a:r>
              <a:rPr lang="en-US" sz="1800" dirty="0">
                <a:cs typeface="Arial" charset="0"/>
              </a:rPr>
              <a:t>Step 1. Interest Expense = carrying value at the beg period (</a:t>
            </a:r>
            <a:r>
              <a:rPr lang="en-US" sz="1800" dirty="0">
                <a:highlight>
                  <a:srgbClr val="FFFF00"/>
                </a:highlight>
                <a:cs typeface="Arial" charset="0"/>
              </a:rPr>
              <a:t>98,324</a:t>
            </a:r>
            <a:r>
              <a:rPr lang="en-US" sz="1800" dirty="0">
                <a:cs typeface="Arial" charset="0"/>
              </a:rPr>
              <a:t>) * effective market interest rate (10.5348%)=10358</a:t>
            </a:r>
          </a:p>
          <a:p>
            <a:r>
              <a:rPr lang="en-US" dirty="0">
                <a:cs typeface="Arial" charset="0"/>
              </a:rPr>
              <a:t>Step 2. Interest paid: face value * contractual rate =10,000</a:t>
            </a:r>
          </a:p>
          <a:p>
            <a:r>
              <a:rPr lang="en-US" dirty="0">
                <a:cs typeface="Arial" charset="0"/>
              </a:rPr>
              <a:t>Step 3. </a:t>
            </a:r>
            <a:r>
              <a:rPr lang="en-US" dirty="0"/>
              <a:t>Amortization: 358</a:t>
            </a:r>
          </a:p>
        </p:txBody>
      </p:sp>
    </p:spTree>
    <p:extLst>
      <p:ext uri="{BB962C8B-B14F-4D97-AF65-F5344CB8AC3E}">
        <p14:creationId xmlns:p14="http://schemas.microsoft.com/office/powerpoint/2010/main" val="149009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C807F-4D72-6B39-E8DE-9755A63A4C85}"/>
              </a:ext>
            </a:extLst>
          </p:cNvPr>
          <p:cNvSpPr>
            <a:spLocks noGrp="1"/>
          </p:cNvSpPr>
          <p:nvPr>
            <p:ph type="title"/>
          </p:nvPr>
        </p:nvSpPr>
        <p:spPr/>
        <p:txBody>
          <a:bodyPr/>
          <a:lstStyle/>
          <a:p>
            <a:r>
              <a:rPr lang="en-US" dirty="0"/>
              <a:t>Debt financing</a:t>
            </a:r>
          </a:p>
        </p:txBody>
      </p:sp>
      <p:pic>
        <p:nvPicPr>
          <p:cNvPr id="5" name="Content Placeholder 4">
            <a:extLst>
              <a:ext uri="{FF2B5EF4-FFF2-40B4-BE49-F238E27FC236}">
                <a16:creationId xmlns:a16="http://schemas.microsoft.com/office/drawing/2014/main" id="{7DAECC79-4F50-AAC3-FB14-02F710A4E8A7}"/>
              </a:ext>
            </a:extLst>
          </p:cNvPr>
          <p:cNvPicPr>
            <a:picLocks noGrp="1" noChangeAspect="1"/>
          </p:cNvPicPr>
          <p:nvPr>
            <p:ph sz="quarter" idx="12"/>
          </p:nvPr>
        </p:nvPicPr>
        <p:blipFill rotWithShape="1">
          <a:blip r:embed="rId2"/>
          <a:srcRect l="31512" r="24620" b="7371"/>
          <a:stretch/>
        </p:blipFill>
        <p:spPr>
          <a:xfrm>
            <a:off x="408372" y="1985810"/>
            <a:ext cx="1863279" cy="2213126"/>
          </a:xfrm>
          <a:prstGeom prst="rect">
            <a:avLst/>
          </a:prstGeom>
        </p:spPr>
      </p:pic>
      <p:sp>
        <p:nvSpPr>
          <p:cNvPr id="4" name="Content Placeholder 3">
            <a:extLst>
              <a:ext uri="{FF2B5EF4-FFF2-40B4-BE49-F238E27FC236}">
                <a16:creationId xmlns:a16="http://schemas.microsoft.com/office/drawing/2014/main" id="{C5F187E5-DB55-4C82-0C4B-29BE890E17F1}"/>
              </a:ext>
            </a:extLst>
          </p:cNvPr>
          <p:cNvSpPr>
            <a:spLocks noGrp="1"/>
          </p:cNvSpPr>
          <p:nvPr>
            <p:ph sz="quarter" idx="25"/>
          </p:nvPr>
        </p:nvSpPr>
        <p:spPr/>
        <p:txBody>
          <a:bodyPr/>
          <a:lstStyle/>
          <a:p>
            <a:endParaRPr lang="en-US"/>
          </a:p>
        </p:txBody>
      </p:sp>
      <p:sp>
        <p:nvSpPr>
          <p:cNvPr id="7" name="TextBox 6">
            <a:extLst>
              <a:ext uri="{FF2B5EF4-FFF2-40B4-BE49-F238E27FC236}">
                <a16:creationId xmlns:a16="http://schemas.microsoft.com/office/drawing/2014/main" id="{69A5A33D-3BC8-C341-F7C6-C449B6075B36}"/>
              </a:ext>
            </a:extLst>
          </p:cNvPr>
          <p:cNvSpPr txBox="1"/>
          <p:nvPr/>
        </p:nvSpPr>
        <p:spPr>
          <a:xfrm>
            <a:off x="319596" y="1233996"/>
            <a:ext cx="2219418" cy="646331"/>
          </a:xfrm>
          <a:prstGeom prst="rect">
            <a:avLst/>
          </a:prstGeom>
          <a:noFill/>
        </p:spPr>
        <p:txBody>
          <a:bodyPr wrap="square" rtlCol="0">
            <a:spAutoFit/>
          </a:bodyPr>
          <a:lstStyle/>
          <a:p>
            <a:r>
              <a:rPr lang="en-US" dirty="0"/>
              <a:t>How does companies borrow money?</a:t>
            </a:r>
          </a:p>
        </p:txBody>
      </p:sp>
      <p:cxnSp>
        <p:nvCxnSpPr>
          <p:cNvPr id="10" name="Straight Arrow Connector 9">
            <a:extLst>
              <a:ext uri="{FF2B5EF4-FFF2-40B4-BE49-F238E27FC236}">
                <a16:creationId xmlns:a16="http://schemas.microsoft.com/office/drawing/2014/main" id="{DA10E3CF-5DA1-57A1-3554-D0C01F05E183}"/>
              </a:ext>
            </a:extLst>
          </p:cNvPr>
          <p:cNvCxnSpPr>
            <a:cxnSpLocks/>
          </p:cNvCxnSpPr>
          <p:nvPr/>
        </p:nvCxnSpPr>
        <p:spPr>
          <a:xfrm flipH="1">
            <a:off x="2627790" y="2112885"/>
            <a:ext cx="2654932" cy="519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AD22988-5A87-A4DD-0D05-5BF60C6A51F0}"/>
              </a:ext>
            </a:extLst>
          </p:cNvPr>
          <p:cNvPicPr>
            <a:picLocks noChangeAspect="1"/>
          </p:cNvPicPr>
          <p:nvPr/>
        </p:nvPicPr>
        <p:blipFill>
          <a:blip r:embed="rId3"/>
          <a:stretch>
            <a:fillRect/>
          </a:stretch>
        </p:blipFill>
        <p:spPr>
          <a:xfrm>
            <a:off x="5282722" y="956402"/>
            <a:ext cx="2466975" cy="1847850"/>
          </a:xfrm>
          <a:prstGeom prst="rect">
            <a:avLst/>
          </a:prstGeom>
        </p:spPr>
      </p:pic>
      <p:cxnSp>
        <p:nvCxnSpPr>
          <p:cNvPr id="15" name="Straight Arrow Connector 14">
            <a:extLst>
              <a:ext uri="{FF2B5EF4-FFF2-40B4-BE49-F238E27FC236}">
                <a16:creationId xmlns:a16="http://schemas.microsoft.com/office/drawing/2014/main" id="{DE37135E-6248-7A1E-141F-6D414CE0EDF5}"/>
              </a:ext>
            </a:extLst>
          </p:cNvPr>
          <p:cNvCxnSpPr>
            <a:cxnSpLocks/>
          </p:cNvCxnSpPr>
          <p:nvPr/>
        </p:nvCxnSpPr>
        <p:spPr>
          <a:xfrm flipH="1" flipV="1">
            <a:off x="2439965" y="3546140"/>
            <a:ext cx="2903521" cy="652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2F1C83A-66EB-2319-7281-4C0E9007B90A}"/>
              </a:ext>
            </a:extLst>
          </p:cNvPr>
          <p:cNvPicPr>
            <a:picLocks noChangeAspect="1"/>
          </p:cNvPicPr>
          <p:nvPr/>
        </p:nvPicPr>
        <p:blipFill>
          <a:blip r:embed="rId4"/>
          <a:stretch>
            <a:fillRect/>
          </a:stretch>
        </p:blipFill>
        <p:spPr>
          <a:xfrm>
            <a:off x="5511800" y="3300399"/>
            <a:ext cx="2847975" cy="1600200"/>
          </a:xfrm>
          <a:prstGeom prst="rect">
            <a:avLst/>
          </a:prstGeom>
        </p:spPr>
      </p:pic>
    </p:spTree>
    <p:extLst>
      <p:ext uri="{BB962C8B-B14F-4D97-AF65-F5344CB8AC3E}">
        <p14:creationId xmlns:p14="http://schemas.microsoft.com/office/powerpoint/2010/main" val="210692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Amortization of Bond Discount</a:t>
            </a:r>
            <a:endParaRPr lang="en-IN" dirty="0"/>
          </a:p>
        </p:txBody>
      </p:sp>
      <p:pic>
        <p:nvPicPr>
          <p:cNvPr id="6" name="Picture Placeholder 5" descr="A graph depicts the amortization of bond discount with a vertical axis labeled carrying value ranging from Euro 98,000 to Euro 100,000. The horizontal axis is labeled Years and represents the time period, ranging from 0 to 5, with an interval of 1 year. The graph is a straight line sloping upward, starting from Euro 98,000 at year zero, and ending at 5 years at Euro 100,000.">
            <a:extLst>
              <a:ext uri="{FF2B5EF4-FFF2-40B4-BE49-F238E27FC236}">
                <a16:creationId xmlns:a16="http://schemas.microsoft.com/office/drawing/2014/main" id="{2C689D6D-ECB9-E53F-848A-5B7BC8951F85}"/>
              </a:ext>
            </a:extLst>
          </p:cNvPr>
          <p:cNvPicPr>
            <a:picLocks noGrp="1" noChangeAspect="1"/>
          </p:cNvPicPr>
          <p:nvPr>
            <p:ph type="pic" sz="quarter" idx="17"/>
          </p:nvPr>
        </p:nvPicPr>
        <p:blipFill rotWithShape="1">
          <a:blip r:embed="rId2"/>
          <a:stretch/>
        </p:blipFill>
        <p:spPr>
          <a:xfrm>
            <a:off x="644554" y="2008496"/>
            <a:ext cx="7854892" cy="3005124"/>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619124" y="5205898"/>
            <a:ext cx="8115301" cy="506651"/>
          </a:xfrm>
        </p:spPr>
        <p:txBody>
          <a:bodyPr>
            <a:noAutofit/>
          </a:bodyPr>
          <a:lstStyle/>
          <a:p>
            <a:pPr marL="0" indent="0">
              <a:buNone/>
            </a:pPr>
            <a:r>
              <a:rPr lang="en-US" altLang="en-US" sz="2000" b="1" dirty="0"/>
              <a:t>Illustration 11.9: </a:t>
            </a:r>
            <a:r>
              <a:rPr lang="en-US" altLang="en-US" sz="2000" dirty="0"/>
              <a:t>Amortization of bond discount</a:t>
            </a:r>
          </a:p>
        </p:txBody>
      </p:sp>
      <p:sp>
        <p:nvSpPr>
          <p:cNvPr id="14" name="Content Placeholder 5">
            <a:extLst>
              <a:ext uri="{FF2B5EF4-FFF2-40B4-BE49-F238E27FC236}">
                <a16:creationId xmlns:a16="http://schemas.microsoft.com/office/drawing/2014/main" id="{DFDE29BF-D9F6-28E9-6584-03176D8084D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294743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Accounting for Bond Transactions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lstStyle/>
          <a:p>
            <a:r>
              <a:rPr lang="en-US" dirty="0"/>
              <a:t>Bonds may be issued at</a:t>
            </a:r>
          </a:p>
          <a:p>
            <a:pPr lvl="1"/>
            <a:r>
              <a:rPr lang="en-US" dirty="0">
                <a:solidFill>
                  <a:schemeClr val="bg2"/>
                </a:solidFill>
              </a:rPr>
              <a:t>face value (issued at par)</a:t>
            </a:r>
          </a:p>
          <a:p>
            <a:pPr lvl="1"/>
            <a:r>
              <a:rPr lang="en-US" dirty="0">
                <a:solidFill>
                  <a:schemeClr val="bg2"/>
                </a:solidFill>
              </a:rPr>
              <a:t>below face value (issued at discount)</a:t>
            </a:r>
          </a:p>
          <a:p>
            <a:pPr lvl="1"/>
            <a:r>
              <a:rPr lang="en-US" dirty="0"/>
              <a:t>above face value (issued at premium)</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031823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p:txBody>
          <a:bodyPr/>
          <a:lstStyle/>
          <a:p>
            <a:r>
              <a:rPr lang="en-US" dirty="0"/>
              <a:t>Issuing Bonds at a Premium</a:t>
            </a:r>
            <a:endParaRPr lang="en-IN" dirty="0"/>
          </a:p>
        </p:txBody>
      </p:sp>
      <p:sp>
        <p:nvSpPr>
          <p:cNvPr id="7" name="Content Placeholder 6">
            <a:extLst>
              <a:ext uri="{FF2B5EF4-FFF2-40B4-BE49-F238E27FC236}">
                <a16:creationId xmlns:a16="http://schemas.microsoft.com/office/drawing/2014/main" id="{D634A22C-F1E6-AC49-7880-06A233F3EF8A}"/>
              </a:ext>
            </a:extLst>
          </p:cNvPr>
          <p:cNvSpPr>
            <a:spLocks noGrp="1"/>
          </p:cNvSpPr>
          <p:nvPr>
            <p:ph sz="quarter" idx="12"/>
          </p:nvPr>
        </p:nvSpPr>
        <p:spPr>
          <a:xfrm>
            <a:off x="513862" y="1424065"/>
            <a:ext cx="8115301" cy="1885035"/>
          </a:xfrm>
        </p:spPr>
        <p:txBody>
          <a:bodyPr>
            <a:normAutofit/>
          </a:bodyPr>
          <a:lstStyle/>
          <a:p>
            <a:pPr marL="0" indent="0">
              <a:buNone/>
            </a:pPr>
            <a:r>
              <a:rPr lang="en-US" sz="2600" b="1" dirty="0"/>
              <a:t>Illustration: </a:t>
            </a:r>
            <a:r>
              <a:rPr lang="en-US" sz="2600" dirty="0"/>
              <a:t>Assume that the Candlestick AG bonds previously described sell for €102,000 (102% of face value). The entry to record the sale is as follows:</a:t>
            </a:r>
          </a:p>
        </p:txBody>
      </p:sp>
      <p:sp>
        <p:nvSpPr>
          <p:cNvPr id="6" name="Content Placeholder 5">
            <a:extLst>
              <a:ext uri="{FF2B5EF4-FFF2-40B4-BE49-F238E27FC236}">
                <a16:creationId xmlns:a16="http://schemas.microsoft.com/office/drawing/2014/main" id="{F5AB6258-30F0-A858-DF95-EC52C6D8AC31}"/>
              </a:ext>
            </a:extLst>
          </p:cNvPr>
          <p:cNvSpPr>
            <a:spLocks noGrp="1"/>
          </p:cNvSpPr>
          <p:nvPr>
            <p:ph sz="quarter" idx="18"/>
          </p:nvPr>
        </p:nvSpPr>
        <p:spPr>
          <a:xfrm>
            <a:off x="592138" y="3204209"/>
            <a:ext cx="1059681" cy="538572"/>
          </a:xfrm>
        </p:spPr>
        <p:txBody>
          <a:bodyPr>
            <a:normAutofit/>
          </a:bodyPr>
          <a:lstStyle/>
          <a:p>
            <a:pPr marL="0" indent="0">
              <a:buNone/>
            </a:pPr>
            <a:r>
              <a:rPr lang="en-US" altLang="en-US" sz="2600" dirty="0">
                <a:cs typeface="Arial" charset="0"/>
              </a:rPr>
              <a:t>Jan. 1</a:t>
            </a:r>
          </a:p>
        </p:txBody>
      </p:sp>
      <p:sp>
        <p:nvSpPr>
          <p:cNvPr id="16" name="Content Placeholder 6">
            <a:extLst>
              <a:ext uri="{FF2B5EF4-FFF2-40B4-BE49-F238E27FC236}">
                <a16:creationId xmlns:a16="http://schemas.microsoft.com/office/drawing/2014/main" id="{F6E56E99-1A6D-900E-F242-DB405C4EC7B7}"/>
              </a:ext>
            </a:extLst>
          </p:cNvPr>
          <p:cNvSpPr>
            <a:spLocks noGrp="1"/>
          </p:cNvSpPr>
          <p:nvPr>
            <p:ph sz="quarter" idx="20"/>
          </p:nvPr>
        </p:nvSpPr>
        <p:spPr>
          <a:xfrm>
            <a:off x="1577566" y="3258682"/>
            <a:ext cx="7340292" cy="1044541"/>
          </a:xfrm>
          <a:ln>
            <a:noFill/>
          </a:ln>
        </p:spPr>
        <p:txBody>
          <a:bodyPr/>
          <a:lstStyle/>
          <a:p>
            <a:pPr marL="0" indent="0">
              <a:buNone/>
            </a:pPr>
            <a:r>
              <a:rPr lang="en-US" sz="2600" dirty="0">
                <a:cs typeface="Arial" charset="0"/>
              </a:rPr>
              <a:t>Cash						</a:t>
            </a:r>
            <a:r>
              <a:rPr lang="en-US" altLang="en-US" sz="2600" dirty="0">
                <a:cs typeface="Arial" charset="0"/>
              </a:rPr>
              <a:t>102,000</a:t>
            </a:r>
            <a:endParaRPr lang="en-US" sz="2600" dirty="0"/>
          </a:p>
          <a:p>
            <a:pPr marL="0" indent="541338">
              <a:buNone/>
            </a:pPr>
            <a:r>
              <a:rPr lang="en-US" altLang="en-US" sz="2600" dirty="0">
                <a:cs typeface="Arial" charset="0"/>
              </a:rPr>
              <a:t>Bonds Payable					102,000</a:t>
            </a:r>
            <a:endParaRPr lang="en-US" sz="2600" dirty="0"/>
          </a:p>
        </p:txBody>
      </p:sp>
      <p:sp>
        <p:nvSpPr>
          <p:cNvPr id="11" name="Content Placeholder 5">
            <a:extLst>
              <a:ext uri="{FF2B5EF4-FFF2-40B4-BE49-F238E27FC236}">
                <a16:creationId xmlns:a16="http://schemas.microsoft.com/office/drawing/2014/main" id="{4BD4E9AA-0740-886D-EB26-7523F3640D4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489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Bond Issuance at Premium (1)</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normAutofit lnSpcReduction="10000"/>
          </a:bodyPr>
          <a:lstStyle/>
          <a:p>
            <a:r>
              <a:rPr lang="en-US" dirty="0"/>
              <a:t>Notice we sold $100,000 bond for $102,000</a:t>
            </a:r>
          </a:p>
          <a:p>
            <a:pPr lvl="1"/>
            <a:r>
              <a:rPr lang="en-US" dirty="0"/>
              <a:t>Stated Int Rate &gt; Mkt Rate; my bond is more attractive</a:t>
            </a:r>
          </a:p>
          <a:p>
            <a:pPr lvl="1"/>
            <a:r>
              <a:rPr lang="en-US" dirty="0"/>
              <a:t>There is $2,000 premium. </a:t>
            </a:r>
          </a:p>
          <a:p>
            <a:endParaRPr lang="en-US" dirty="0"/>
          </a:p>
          <a:p>
            <a:r>
              <a:rPr lang="en-US" dirty="0"/>
              <a:t>I need to pay $100,000 when bond matures, because that is the face value. </a:t>
            </a:r>
          </a:p>
          <a:p>
            <a:endParaRPr lang="en-US" dirty="0"/>
          </a:p>
          <a:p>
            <a:r>
              <a:rPr lang="en-US" dirty="0"/>
              <a:t>I want to spread the 2,000 premium out over life of bond (amortization of premium). Portion of premium is used to decrease the interest expense. </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8832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Bond Issuance at Premium (2)</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normAutofit lnSpcReduction="10000"/>
          </a:bodyPr>
          <a:lstStyle/>
          <a:p>
            <a:r>
              <a:rPr lang="en-US" dirty="0"/>
              <a:t>Notice we sold $100,000 bond for $102,000</a:t>
            </a:r>
          </a:p>
          <a:p>
            <a:endParaRPr lang="en-US" dirty="0"/>
          </a:p>
          <a:p>
            <a:r>
              <a:rPr lang="en-US" dirty="0"/>
              <a:t>In addition to $100,000 that I pay at maturity, I need to pay interest.</a:t>
            </a:r>
          </a:p>
          <a:p>
            <a:endParaRPr lang="en-US" dirty="0"/>
          </a:p>
          <a:p>
            <a:r>
              <a:rPr lang="en-US" dirty="0"/>
              <a:t>$10,000 for 5 years, totaling $50,000</a:t>
            </a:r>
          </a:p>
          <a:p>
            <a:endParaRPr lang="en-US" dirty="0"/>
          </a:p>
          <a:p>
            <a:r>
              <a:rPr lang="en-US" dirty="0"/>
              <a:t>From previous slide, we have $2,000 (premium)</a:t>
            </a:r>
          </a:p>
          <a:p>
            <a:endParaRPr lang="en-US" dirty="0"/>
          </a:p>
          <a:p>
            <a:r>
              <a:rPr lang="en-US" dirty="0"/>
              <a:t>Total cost of borrowing: $48,000</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17550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DFD0-86B4-2B3B-0F95-11EA4FF008DA}"/>
              </a:ext>
            </a:extLst>
          </p:cNvPr>
          <p:cNvSpPr>
            <a:spLocks noGrp="1"/>
          </p:cNvSpPr>
          <p:nvPr>
            <p:ph type="title"/>
          </p:nvPr>
        </p:nvSpPr>
        <p:spPr>
          <a:xfrm>
            <a:off x="514353" y="460255"/>
            <a:ext cx="7851049" cy="849312"/>
          </a:xfrm>
        </p:spPr>
        <p:txBody>
          <a:bodyPr>
            <a:noAutofit/>
          </a:bodyPr>
          <a:lstStyle/>
          <a:p>
            <a:r>
              <a:rPr lang="en-US" dirty="0"/>
              <a:t>Total Cost of Borrowing Illustrated (2 of 2)</a:t>
            </a:r>
            <a:endParaRPr lang="en-IN" dirty="0"/>
          </a:p>
        </p:txBody>
      </p:sp>
      <p:sp>
        <p:nvSpPr>
          <p:cNvPr id="3" name="Content Placeholder 2">
            <a:extLst>
              <a:ext uri="{FF2B5EF4-FFF2-40B4-BE49-F238E27FC236}">
                <a16:creationId xmlns:a16="http://schemas.microsoft.com/office/drawing/2014/main" id="{93EFA707-510A-0DC6-94CF-211D0D7E0CE3}"/>
              </a:ext>
            </a:extLst>
          </p:cNvPr>
          <p:cNvSpPr>
            <a:spLocks noGrp="1"/>
          </p:cNvSpPr>
          <p:nvPr>
            <p:ph sz="quarter" idx="12"/>
          </p:nvPr>
        </p:nvSpPr>
        <p:spPr>
          <a:xfrm>
            <a:off x="514353" y="1966822"/>
            <a:ext cx="8115301" cy="849312"/>
          </a:xfrm>
        </p:spPr>
        <p:txBody>
          <a:bodyPr>
            <a:normAutofit/>
          </a:bodyPr>
          <a:lstStyle/>
          <a:p>
            <a:pPr marL="0" indent="0">
              <a:buNone/>
            </a:pPr>
            <a:r>
              <a:rPr lang="en-CA" sz="2000" b="1" dirty="0"/>
              <a:t>Total Cash Outflow </a:t>
            </a:r>
            <a:r>
              <a:rPr lang="en-CA" sz="2000" b="1" i="1" dirty="0"/>
              <a:t>minus</a:t>
            </a:r>
            <a:r>
              <a:rPr lang="en-CA" sz="2000" b="1" dirty="0"/>
              <a:t> Total Cash Inflow</a:t>
            </a:r>
          </a:p>
          <a:p>
            <a:pPr marL="0" indent="0">
              <a:buNone/>
            </a:pPr>
            <a:r>
              <a:rPr lang="en-CA" sz="2000" b="1" dirty="0"/>
              <a:t>= (100,000 + 50,000) – 102,000 = 48,000: Composed of 50,000 – 2,000</a:t>
            </a:r>
            <a:endParaRPr lang="en-CA" sz="2000" dirty="0"/>
          </a:p>
        </p:txBody>
      </p:sp>
      <p:graphicFrame>
        <p:nvGraphicFramePr>
          <p:cNvPr id="15" name="Table 15">
            <a:extLst>
              <a:ext uri="{FF2B5EF4-FFF2-40B4-BE49-F238E27FC236}">
                <a16:creationId xmlns:a16="http://schemas.microsoft.com/office/drawing/2014/main" id="{CBFD53E9-B2C2-4652-4375-84731847138C}"/>
              </a:ext>
            </a:extLst>
          </p:cNvPr>
          <p:cNvGraphicFramePr>
            <a:graphicFrameLocks noGrp="1"/>
          </p:cNvGraphicFramePr>
          <p:nvPr>
            <p:ph sz="quarter" idx="20"/>
            <p:extLst>
              <p:ext uri="{D42A27DB-BD31-4B8C-83A1-F6EECF244321}">
                <p14:modId xmlns:p14="http://schemas.microsoft.com/office/powerpoint/2010/main" val="1434824204"/>
              </p:ext>
            </p:extLst>
          </p:nvPr>
        </p:nvGraphicFramePr>
        <p:xfrm>
          <a:off x="1134209" y="2980344"/>
          <a:ext cx="6663663" cy="2194560"/>
        </p:xfrm>
        <a:graphic>
          <a:graphicData uri="http://schemas.openxmlformats.org/drawingml/2006/table">
            <a:tbl>
              <a:tblPr firstRow="1" bandRow="1">
                <a:tableStyleId>{2D5ABB26-0587-4C30-8999-92F81FD0307C}</a:tableStyleId>
              </a:tblPr>
              <a:tblGrid>
                <a:gridCol w="5193022">
                  <a:extLst>
                    <a:ext uri="{9D8B030D-6E8A-4147-A177-3AD203B41FA5}">
                      <a16:colId xmlns:a16="http://schemas.microsoft.com/office/drawing/2014/main" val="1244623826"/>
                    </a:ext>
                  </a:extLst>
                </a:gridCol>
                <a:gridCol w="1470641">
                  <a:extLst>
                    <a:ext uri="{9D8B030D-6E8A-4147-A177-3AD203B41FA5}">
                      <a16:colId xmlns:a16="http://schemas.microsoft.com/office/drawing/2014/main" val="2526701521"/>
                    </a:ext>
                  </a:extLst>
                </a:gridCol>
              </a:tblGrid>
              <a:tr h="0">
                <a:tc>
                  <a:txBody>
                    <a:bodyPr/>
                    <a:lstStyle/>
                    <a:p>
                      <a:pPr marL="0" marR="0" lvl="0" indent="896938" algn="l" defTabSz="685800" rtl="0" eaLnBrk="1" fontAlgn="auto" latinLnBrk="0" hangingPunct="1">
                        <a:lnSpc>
                          <a:spcPct val="100000"/>
                        </a:lnSpc>
                        <a:spcBef>
                          <a:spcPts val="0"/>
                        </a:spcBef>
                        <a:spcAft>
                          <a:spcPts val="0"/>
                        </a:spcAft>
                        <a:buClrTx/>
                        <a:buSzTx/>
                        <a:buFontTx/>
                        <a:buNone/>
                        <a:tabLst/>
                        <a:defRPr/>
                      </a:pPr>
                      <a:r>
                        <a:rPr lang="en-IN" sz="1800" b="1" u="sng" dirty="0"/>
                        <a:t>Bonds Issued at a Premium</a:t>
                      </a:r>
                    </a:p>
                  </a:txBody>
                  <a:tcPr marL="100584" marR="100584" anchor="ctr"/>
                </a:tc>
                <a:tc>
                  <a:txBody>
                    <a:bodyPr/>
                    <a:lstStyle/>
                    <a:p>
                      <a:pPr algn="r"/>
                      <a:endParaRPr lang="en-IN" sz="1800" dirty="0"/>
                    </a:p>
                  </a:txBody>
                  <a:tcPr marL="100584" marR="100584" anchor="ctr"/>
                </a:tc>
                <a:extLst>
                  <a:ext uri="{0D108BD9-81ED-4DB2-BD59-A6C34878D82A}">
                    <a16:rowId xmlns:a16="http://schemas.microsoft.com/office/drawing/2014/main" val="352721862"/>
                  </a:ext>
                </a:extLst>
              </a:tr>
              <a:tr h="0">
                <a:tc>
                  <a:txBody>
                    <a:bodyPr/>
                    <a:lstStyle/>
                    <a:p>
                      <a:r>
                        <a:rPr lang="en-IN" sz="1800" dirty="0"/>
                        <a:t>Principal interest </a:t>
                      </a:r>
                    </a:p>
                  </a:txBody>
                  <a:tcPr marL="100584" marR="100584" anchor="ctr"/>
                </a:tc>
                <a:tc>
                  <a:txBody>
                    <a:bodyPr/>
                    <a:lstStyle/>
                    <a:p>
                      <a:pPr algn="r"/>
                      <a:r>
                        <a:rPr lang="en-IN" sz="1800" dirty="0"/>
                        <a:t>€100,000</a:t>
                      </a:r>
                    </a:p>
                  </a:txBody>
                  <a:tcPr marL="100584" marR="100584" anchor="ctr">
                    <a:lnB>
                      <a:noFill/>
                    </a:lnB>
                  </a:tcPr>
                </a:tc>
                <a:extLst>
                  <a:ext uri="{0D108BD9-81ED-4DB2-BD59-A6C34878D82A}">
                    <a16:rowId xmlns:a16="http://schemas.microsoft.com/office/drawing/2014/main" val="1490441188"/>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800" dirty="0"/>
                        <a:t>Annual interest payments (€10,000 × 5)</a:t>
                      </a:r>
                    </a:p>
                  </a:txBody>
                  <a:tcPr marL="100584" marR="100584" anchor="ctr">
                    <a:lnR>
                      <a:noFill/>
                    </a:lnR>
                  </a:tcPr>
                </a:tc>
                <a:tc>
                  <a:txBody>
                    <a:bodyPr/>
                    <a:lstStyle/>
                    <a:p>
                      <a:pPr algn="r"/>
                      <a:r>
                        <a:rPr lang="en-IN" sz="1800" u="sng" dirty="0"/>
                        <a:t>          50,000</a:t>
                      </a:r>
                    </a:p>
                  </a:txBody>
                  <a:tcPr marL="100584" marR="100584"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538236"/>
                  </a:ext>
                </a:extLst>
              </a:tr>
              <a:tr h="0">
                <a:tc>
                  <a:txBody>
                    <a:bodyPr/>
                    <a:lstStyle/>
                    <a:p>
                      <a:r>
                        <a:rPr lang="en-IN" sz="1800" dirty="0"/>
                        <a:t>Cash to be paid to bondholders</a:t>
                      </a:r>
                    </a:p>
                  </a:txBody>
                  <a:tcPr marL="100584" marR="100584" anchor="ctr"/>
                </a:tc>
                <a:tc>
                  <a:txBody>
                    <a:bodyPr/>
                    <a:lstStyle/>
                    <a:p>
                      <a:pPr algn="r"/>
                      <a:r>
                        <a:rPr lang="en-IN" sz="1800" dirty="0"/>
                        <a:t>150,000</a:t>
                      </a:r>
                    </a:p>
                  </a:txBody>
                  <a:tcPr marL="100584" marR="100584" anchor="ctr">
                    <a:lnT w="12700" cap="flat" cmpd="sng" algn="ctr">
                      <a:noFill/>
                      <a:prstDash val="solid"/>
                      <a:round/>
                      <a:headEnd type="none" w="med" len="med"/>
                      <a:tailEnd type="none" w="med" len="med"/>
                    </a:lnT>
                    <a:lnB>
                      <a:noFill/>
                    </a:lnB>
                  </a:tcPr>
                </a:tc>
                <a:extLst>
                  <a:ext uri="{0D108BD9-81ED-4DB2-BD59-A6C34878D82A}">
                    <a16:rowId xmlns:a16="http://schemas.microsoft.com/office/drawing/2014/main" val="2073170863"/>
                  </a:ext>
                </a:extLst>
              </a:tr>
              <a:tr h="0">
                <a:tc>
                  <a:txBody>
                    <a:bodyPr/>
                    <a:lstStyle/>
                    <a:p>
                      <a:r>
                        <a:rPr lang="en-IN" sz="1800" dirty="0"/>
                        <a:t>Less: Cash received from bondholders</a:t>
                      </a:r>
                    </a:p>
                  </a:txBody>
                  <a:tcPr marL="100584" marR="100584" anchor="ctr">
                    <a:lnR>
                      <a:noFill/>
                    </a:lnR>
                  </a:tcPr>
                </a:tc>
                <a:tc>
                  <a:txBody>
                    <a:bodyPr/>
                    <a:lstStyle/>
                    <a:p>
                      <a:pPr algn="r"/>
                      <a:r>
                        <a:rPr lang="en-IN" sz="1800" u="sng" dirty="0"/>
                        <a:t>       102,000</a:t>
                      </a:r>
                    </a:p>
                  </a:txBody>
                  <a:tcPr marL="100584" marR="100584"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0018984"/>
                  </a:ext>
                </a:extLst>
              </a:tr>
              <a:tr h="0">
                <a:tc>
                  <a:txBody>
                    <a:bodyPr/>
                    <a:lstStyle/>
                    <a:p>
                      <a:pPr marL="0" indent="354013"/>
                      <a:r>
                        <a:rPr lang="en-IN" sz="1800" b="1" dirty="0">
                          <a:solidFill>
                            <a:schemeClr val="accent2"/>
                          </a:solidFill>
                        </a:rPr>
                        <a:t>Total cost of borrowing</a:t>
                      </a:r>
                    </a:p>
                  </a:txBody>
                  <a:tcPr marL="100584" marR="100584" anchor="ctr"/>
                </a:tc>
                <a:tc>
                  <a:txBody>
                    <a:bodyPr/>
                    <a:lstStyle/>
                    <a:p>
                      <a:pPr algn="r"/>
                      <a:r>
                        <a:rPr lang="en-IN" sz="1800" b="1" u="dbl" baseline="0" dirty="0">
                          <a:solidFill>
                            <a:schemeClr val="accent2"/>
                          </a:solidFill>
                        </a:rPr>
                        <a:t>       €48,000</a:t>
                      </a:r>
                    </a:p>
                  </a:txBody>
                  <a:tcPr marL="100584" marR="100584" anchor="ctr">
                    <a:lnT w="12700" cap="flat" cmpd="sng" algn="ctr">
                      <a:noFill/>
                      <a:prstDash val="solid"/>
                      <a:round/>
                      <a:headEnd type="none" w="med" len="med"/>
                      <a:tailEnd type="none" w="med" len="med"/>
                    </a:lnT>
                  </a:tcPr>
                </a:tc>
                <a:extLst>
                  <a:ext uri="{0D108BD9-81ED-4DB2-BD59-A6C34878D82A}">
                    <a16:rowId xmlns:a16="http://schemas.microsoft.com/office/drawing/2014/main" val="3823264003"/>
                  </a:ext>
                </a:extLst>
              </a:tr>
            </a:tbl>
          </a:graphicData>
        </a:graphic>
      </p:graphicFrame>
      <p:sp>
        <p:nvSpPr>
          <p:cNvPr id="6" name="Content Placeholder 5">
            <a:extLst>
              <a:ext uri="{FF2B5EF4-FFF2-40B4-BE49-F238E27FC236}">
                <a16:creationId xmlns:a16="http://schemas.microsoft.com/office/drawing/2014/main" id="{D29C4C33-EDEB-78C8-81EF-0FD95E984BC5}"/>
              </a:ext>
            </a:extLst>
          </p:cNvPr>
          <p:cNvSpPr>
            <a:spLocks noGrp="1"/>
          </p:cNvSpPr>
          <p:nvPr>
            <p:ph sz="quarter" idx="18"/>
          </p:nvPr>
        </p:nvSpPr>
        <p:spPr>
          <a:xfrm>
            <a:off x="447285" y="5734531"/>
            <a:ext cx="8037512" cy="744574"/>
          </a:xfrm>
        </p:spPr>
        <p:txBody>
          <a:bodyPr>
            <a:normAutofit/>
          </a:bodyPr>
          <a:lstStyle/>
          <a:p>
            <a:pPr marL="0" indent="0">
              <a:buNone/>
            </a:pPr>
            <a:r>
              <a:rPr lang="en-CA" sz="2000" b="1" dirty="0"/>
              <a:t>Illustration 11.12: </a:t>
            </a:r>
            <a:r>
              <a:rPr lang="en-US" sz="2000" dirty="0"/>
              <a:t>Alternative computation of total cost of borrowing─ bonds issued at a premium</a:t>
            </a:r>
            <a:endParaRPr lang="en-CA" sz="2000" dirty="0"/>
          </a:p>
        </p:txBody>
      </p:sp>
      <p:sp>
        <p:nvSpPr>
          <p:cNvPr id="12" name="Content Placeholder 5">
            <a:extLst>
              <a:ext uri="{FF2B5EF4-FFF2-40B4-BE49-F238E27FC236}">
                <a16:creationId xmlns:a16="http://schemas.microsoft.com/office/drawing/2014/main" id="{D6223484-D9EA-AF15-F0F7-1ED64073F0B5}"/>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637900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91CD-1DB4-CAAD-C60E-65C80CF2D622}"/>
              </a:ext>
            </a:extLst>
          </p:cNvPr>
          <p:cNvSpPr>
            <a:spLocks noGrp="1"/>
          </p:cNvSpPr>
          <p:nvPr>
            <p:ph type="title"/>
          </p:nvPr>
        </p:nvSpPr>
        <p:spPr/>
        <p:txBody>
          <a:bodyPr/>
          <a:lstStyle/>
          <a:p>
            <a:r>
              <a:rPr lang="en-US" dirty="0"/>
              <a:t>Amortizing Bond Premium </a:t>
            </a:r>
            <a:endParaRPr lang="en-IN" dirty="0"/>
          </a:p>
        </p:txBody>
      </p:sp>
      <p:sp>
        <p:nvSpPr>
          <p:cNvPr id="3" name="Content Placeholder 2">
            <a:extLst>
              <a:ext uri="{FF2B5EF4-FFF2-40B4-BE49-F238E27FC236}">
                <a16:creationId xmlns:a16="http://schemas.microsoft.com/office/drawing/2014/main" id="{31F1299A-A452-5A7E-96F2-DDCC6DC216C1}"/>
              </a:ext>
            </a:extLst>
          </p:cNvPr>
          <p:cNvSpPr>
            <a:spLocks noGrp="1"/>
          </p:cNvSpPr>
          <p:nvPr>
            <p:ph sz="quarter" idx="12"/>
          </p:nvPr>
        </p:nvSpPr>
        <p:spPr>
          <a:xfrm>
            <a:off x="513862" y="1424065"/>
            <a:ext cx="8412968" cy="4961351"/>
          </a:xfrm>
        </p:spPr>
        <p:txBody>
          <a:bodyPr>
            <a:noAutofit/>
          </a:bodyPr>
          <a:lstStyle/>
          <a:p>
            <a:pPr marL="0" indent="0">
              <a:buNone/>
            </a:pPr>
            <a:r>
              <a:rPr lang="en-US" b="1" dirty="0"/>
              <a:t>Illustration: </a:t>
            </a:r>
            <a:r>
              <a:rPr lang="en-US" dirty="0"/>
              <a:t>Candlestick AG sells the bonds described above for €102,000 rather than €98,000. This would result in a bond premium of €2,000 (€102,000 − €100,000). This premium results in an effective-interest rate of approximately 9.4794%.</a:t>
            </a:r>
          </a:p>
        </p:txBody>
      </p:sp>
      <p:sp>
        <p:nvSpPr>
          <p:cNvPr id="5" name="Content Placeholder 5">
            <a:extLst>
              <a:ext uri="{FF2B5EF4-FFF2-40B4-BE49-F238E27FC236}">
                <a16:creationId xmlns:a16="http://schemas.microsoft.com/office/drawing/2014/main" id="{DFE21C21-8C35-FF80-0FC7-13B3918780D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958096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Autofit/>
          </a:bodyPr>
          <a:lstStyle/>
          <a:p>
            <a:r>
              <a:rPr lang="en-US" sz="3600" dirty="0"/>
              <a:t>Bond Premium Amortization Schedule</a:t>
            </a:r>
            <a:endParaRPr lang="en-IN" sz="3600" dirty="0"/>
          </a:p>
        </p:txBody>
      </p:sp>
      <p:pic>
        <p:nvPicPr>
          <p:cNvPr id="6" name="Picture Placeholder 5" descr="An illustration of a bond premium amortization schedule displays a four-line heading consisting of the name of the company, Candlestick A G; the type of schedule, Bond Premium Amortization Schedule, the method of amortization, Effective-Interest Method—Annual Interest Payments, and the bond issuance information, 10%  Bonds Issued at 9.4794%  Effective-Interest Rate. The schedule has 6 columns which are: Interest Periods; A, Interest to Be Paid (10% times Euro 100,000), Interest Expense to Be Recorded (9.4794% times Preceding Bond Carrying Value); Premium Amortization as interest expense less interest to be paid; Unamortized Premium as the previous period’s unamortized premium less the current period amortization; Bond Carrying Value (Euro 100,000 plus the unamortized premium). The first row is labeled as issue date and presents Euro 2,000 in the unamortized premium column and Euro 102,000 in the bond carrying value column. Period 1 presents interest paid, Euro 10,000; Interest expense, Euro 9,669, as 9.4794% times Euro 102,000; Premium amortization, Euro 331; Unamortized premium, 1,669; and bond carrying value, 101,669. Period 2 presents interest paid, Euro 10,000; Interest expense, Euro 9,638, as 9.4794% times Euro 101,669; Premium amortization, Euro 362; Unamortized premium, 1,307; and bond carrying value, 101,307. Period 3 presents interest paid, Euro 10,000; Interest expense, Euro 9,603, as 9.4794% times Euro 101,307; Premium amortization, Euro 397; Unamortized premium, 910; and carrying value, 100,910. Period 4 presents interest paid, Euro 10,000; Interest expense, Euro 9,566, as 9.4794% times Euro 100,910; Premium amortization, Euro 434; Unamortized premium, 476; and bond carrying value, 100,476. Period 5 shows interest paid, Euro 10,000; Interest expense, Euro 9,524 asterisk, as 9.4794% times Euro 100,476; Premium amortization, Euro 476 asterisk; Unamortized premium, 0; and carrying value, 100,000. The total of interest paid is Euro 50,000. The total of interest expense is Euro 48,000. The total of premium amortization is Euro 2,000.A note at the bottom of the table reads: Column (A) remains constant because the face value of the bonds (Euro 100,000) is multiplied by the contractual interest rate (10%) each period. Column (B) is computed as the carrying value of the bonds times the annual effective-interest rate (9.4794%).Column (C) indicates the premium amortization each period. Column (D) decreases each period until it reaches zero at maturity. Column (E) decreases each period until it equals face value at maturity. Asterisk stands for, Rounded to eliminate remaining premium resulting from rounding the effective rate. ">
            <a:extLst>
              <a:ext uri="{FF2B5EF4-FFF2-40B4-BE49-F238E27FC236}">
                <a16:creationId xmlns:a16="http://schemas.microsoft.com/office/drawing/2014/main" id="{EECB8EB9-2B12-C575-57BD-368331A55A67}"/>
              </a:ext>
            </a:extLst>
          </p:cNvPr>
          <p:cNvPicPr>
            <a:picLocks noGrp="1" noChangeAspect="1"/>
          </p:cNvPicPr>
          <p:nvPr>
            <p:ph type="pic" sz="quarter" idx="17"/>
          </p:nvPr>
        </p:nvPicPr>
        <p:blipFill rotWithShape="1">
          <a:blip r:embed="rId3"/>
          <a:stretch/>
        </p:blipFill>
        <p:spPr>
          <a:xfrm>
            <a:off x="988790" y="1205101"/>
            <a:ext cx="7226741" cy="4913204"/>
          </a:xfrm>
          <a:prstGeom prst="rect">
            <a:avLst/>
          </a:prstGeom>
        </p:spPr>
      </p:pic>
      <p:sp>
        <p:nvSpPr>
          <p:cNvPr id="14" name="Content Placeholder 5">
            <a:extLst>
              <a:ext uri="{FF2B5EF4-FFF2-40B4-BE49-F238E27FC236}">
                <a16:creationId xmlns:a16="http://schemas.microsoft.com/office/drawing/2014/main" id="{93A5277A-49DF-E6D1-0F20-7D2D659E781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3798819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6F23-AC13-1D83-68A8-1499E355A6DE}"/>
              </a:ext>
            </a:extLst>
          </p:cNvPr>
          <p:cNvSpPr>
            <a:spLocks noGrp="1"/>
          </p:cNvSpPr>
          <p:nvPr>
            <p:ph type="title"/>
          </p:nvPr>
        </p:nvSpPr>
        <p:spPr/>
        <p:txBody>
          <a:bodyPr/>
          <a:lstStyle/>
          <a:p>
            <a:r>
              <a:rPr lang="en-IN" dirty="0"/>
              <a:t>Amortizing Bond Premium - Journal</a:t>
            </a:r>
          </a:p>
        </p:txBody>
      </p:sp>
      <p:sp>
        <p:nvSpPr>
          <p:cNvPr id="16" name="Content Placeholder 15">
            <a:extLst>
              <a:ext uri="{FF2B5EF4-FFF2-40B4-BE49-F238E27FC236}">
                <a16:creationId xmlns:a16="http://schemas.microsoft.com/office/drawing/2014/main" id="{C357E02D-E9B1-C9CF-F017-8BAFAF21A2D9}"/>
              </a:ext>
            </a:extLst>
          </p:cNvPr>
          <p:cNvSpPr>
            <a:spLocks noGrp="1"/>
          </p:cNvSpPr>
          <p:nvPr>
            <p:ph sz="quarter" idx="12"/>
          </p:nvPr>
        </p:nvSpPr>
        <p:spPr>
          <a:xfrm>
            <a:off x="513862" y="1424065"/>
            <a:ext cx="8115301" cy="1314451"/>
          </a:xfrm>
        </p:spPr>
        <p:txBody>
          <a:bodyPr>
            <a:normAutofit/>
          </a:bodyPr>
          <a:lstStyle/>
          <a:p>
            <a:pPr marL="0" indent="0">
              <a:buNone/>
            </a:pPr>
            <a:r>
              <a:rPr lang="en-US" sz="2600" b="1" dirty="0"/>
              <a:t>Illustration: </a:t>
            </a:r>
            <a:r>
              <a:rPr lang="en-US" sz="2600" dirty="0"/>
              <a:t>Candlestick AG records the accrual of interest and amortization of premium discount on Dec. 31, as follows:</a:t>
            </a:r>
          </a:p>
        </p:txBody>
      </p:sp>
      <p:sp>
        <p:nvSpPr>
          <p:cNvPr id="31" name="Content Placeholder 30">
            <a:extLst>
              <a:ext uri="{FF2B5EF4-FFF2-40B4-BE49-F238E27FC236}">
                <a16:creationId xmlns:a16="http://schemas.microsoft.com/office/drawing/2014/main" id="{6FCC9D9C-9F26-534F-59C5-B7A396C007B4}"/>
              </a:ext>
            </a:extLst>
          </p:cNvPr>
          <p:cNvSpPr>
            <a:spLocks noGrp="1"/>
          </p:cNvSpPr>
          <p:nvPr>
            <p:ph sz="quarter" idx="18"/>
          </p:nvPr>
        </p:nvSpPr>
        <p:spPr>
          <a:xfrm>
            <a:off x="552814" y="2788574"/>
            <a:ext cx="1364477" cy="553352"/>
          </a:xfrm>
        </p:spPr>
        <p:txBody>
          <a:bodyPr>
            <a:normAutofit/>
          </a:bodyPr>
          <a:lstStyle/>
          <a:p>
            <a:pPr marL="0" indent="0">
              <a:buNone/>
            </a:pPr>
            <a:r>
              <a:rPr lang="en-US" altLang="en-US" sz="2600" dirty="0">
                <a:cs typeface="Arial" charset="0"/>
              </a:rPr>
              <a:t>Dec. 31</a:t>
            </a:r>
          </a:p>
        </p:txBody>
      </p:sp>
      <p:sp>
        <p:nvSpPr>
          <p:cNvPr id="39" name="Content Placeholder 6">
            <a:extLst>
              <a:ext uri="{FF2B5EF4-FFF2-40B4-BE49-F238E27FC236}">
                <a16:creationId xmlns:a16="http://schemas.microsoft.com/office/drawing/2014/main" id="{0E36CB7F-D215-2D2B-0E30-AE79ECAC2BA5}"/>
              </a:ext>
            </a:extLst>
          </p:cNvPr>
          <p:cNvSpPr>
            <a:spLocks noGrp="1"/>
          </p:cNvSpPr>
          <p:nvPr>
            <p:ph sz="quarter" idx="20"/>
          </p:nvPr>
        </p:nvSpPr>
        <p:spPr>
          <a:xfrm>
            <a:off x="1730483" y="2860086"/>
            <a:ext cx="6961188" cy="1314450"/>
          </a:xfrm>
          <a:ln>
            <a:noFill/>
          </a:ln>
        </p:spPr>
        <p:txBody>
          <a:bodyPr>
            <a:normAutofit lnSpcReduction="10000"/>
          </a:bodyPr>
          <a:lstStyle/>
          <a:p>
            <a:pPr marL="0" indent="0">
              <a:buNone/>
            </a:pPr>
            <a:r>
              <a:rPr lang="en-US" sz="2600" dirty="0">
                <a:cs typeface="Arial" charset="0"/>
              </a:rPr>
              <a:t>Interest Expense			      9,669</a:t>
            </a:r>
            <a:endParaRPr lang="en-US" sz="2600" dirty="0"/>
          </a:p>
          <a:p>
            <a:pPr marL="0" indent="0">
              <a:buNone/>
            </a:pPr>
            <a:r>
              <a:rPr lang="en-US" altLang="en-US" sz="2600" dirty="0">
                <a:cs typeface="Arial" charset="0"/>
              </a:rPr>
              <a:t>Bonds Payable</a:t>
            </a:r>
            <a:r>
              <a:rPr lang="en-US" altLang="en-US" sz="2600" dirty="0"/>
              <a:t>					</a:t>
            </a:r>
            <a:r>
              <a:rPr lang="en-US" altLang="en-US" sz="2600" dirty="0">
                <a:cs typeface="Arial" charset="0"/>
              </a:rPr>
              <a:t>331</a:t>
            </a:r>
            <a:endParaRPr lang="en-US" sz="2600" dirty="0"/>
          </a:p>
          <a:p>
            <a:pPr marL="0" indent="541338">
              <a:buNone/>
            </a:pPr>
            <a:r>
              <a:rPr lang="en-US" altLang="en-US" sz="2600" dirty="0">
                <a:cs typeface="Arial" charset="0"/>
              </a:rPr>
              <a:t>Interest Payable				  	   10,000</a:t>
            </a:r>
            <a:endParaRPr lang="en-US" sz="2600" dirty="0"/>
          </a:p>
        </p:txBody>
      </p:sp>
      <p:graphicFrame>
        <p:nvGraphicFramePr>
          <p:cNvPr id="38" name="Table 15">
            <a:extLst>
              <a:ext uri="{FF2B5EF4-FFF2-40B4-BE49-F238E27FC236}">
                <a16:creationId xmlns:a16="http://schemas.microsoft.com/office/drawing/2014/main" id="{B4F71C3C-A953-5E3A-61F2-0B627EB2E398}"/>
              </a:ext>
            </a:extLst>
          </p:cNvPr>
          <p:cNvGraphicFramePr>
            <a:graphicFrameLocks noGrp="1"/>
          </p:cNvGraphicFramePr>
          <p:nvPr>
            <p:ph type="tbl" sz="quarter" idx="19"/>
          </p:nvPr>
        </p:nvGraphicFramePr>
        <p:xfrm>
          <a:off x="728726" y="4470400"/>
          <a:ext cx="7686549" cy="1188720"/>
        </p:xfrm>
        <a:graphic>
          <a:graphicData uri="http://schemas.openxmlformats.org/drawingml/2006/table">
            <a:tbl>
              <a:tblPr firstRow="1" bandRow="1">
                <a:tableStyleId>{2D5ABB26-0587-4C30-8999-92F81FD0307C}</a:tableStyleId>
              </a:tblPr>
              <a:tblGrid>
                <a:gridCol w="6435281">
                  <a:extLst>
                    <a:ext uri="{9D8B030D-6E8A-4147-A177-3AD203B41FA5}">
                      <a16:colId xmlns:a16="http://schemas.microsoft.com/office/drawing/2014/main" val="2886334043"/>
                    </a:ext>
                  </a:extLst>
                </a:gridCol>
                <a:gridCol w="1251268">
                  <a:extLst>
                    <a:ext uri="{9D8B030D-6E8A-4147-A177-3AD203B41FA5}">
                      <a16:colId xmlns:a16="http://schemas.microsoft.com/office/drawing/2014/main" val="1119735134"/>
                    </a:ext>
                  </a:extLst>
                </a:gridCol>
              </a:tblGrid>
              <a:tr h="170417">
                <a:tc>
                  <a:txBody>
                    <a:bodyPr/>
                    <a:lstStyle/>
                    <a:p>
                      <a:r>
                        <a:rPr lang="en-IN" sz="2000" dirty="0"/>
                        <a:t>Bond interest paid (€100,000 × 10%)</a:t>
                      </a:r>
                    </a:p>
                  </a:txBody>
                  <a:tcPr anchor="ctr"/>
                </a:tc>
                <a:tc>
                  <a:txBody>
                    <a:bodyPr/>
                    <a:lstStyle/>
                    <a:p>
                      <a:pPr algn="r"/>
                      <a:r>
                        <a:rPr lang="en-IN" sz="2000" dirty="0"/>
                        <a:t>€10,000</a:t>
                      </a:r>
                    </a:p>
                  </a:txBody>
                  <a:tcPr anchor="ctr">
                    <a:lnB>
                      <a:noFill/>
                    </a:lnB>
                  </a:tcPr>
                </a:tc>
                <a:extLst>
                  <a:ext uri="{0D108BD9-81ED-4DB2-BD59-A6C34878D82A}">
                    <a16:rowId xmlns:a16="http://schemas.microsoft.com/office/drawing/2014/main" val="170121944"/>
                  </a:ext>
                </a:extLst>
              </a:tr>
              <a:tr h="170417">
                <a:tc>
                  <a:txBody>
                    <a:bodyPr/>
                    <a:lstStyle/>
                    <a:p>
                      <a:r>
                        <a:rPr lang="en-IN" sz="2000" dirty="0"/>
                        <a:t>Less: Bond interest expense (€102,000 × 9.4794%)</a:t>
                      </a:r>
                    </a:p>
                  </a:txBody>
                  <a:tcPr anchor="ctr">
                    <a:lnR>
                      <a:noFill/>
                    </a:lnR>
                  </a:tcPr>
                </a:tc>
                <a:tc>
                  <a:txBody>
                    <a:bodyPr/>
                    <a:lstStyle/>
                    <a:p>
                      <a:pPr algn="r"/>
                      <a:r>
                        <a:rPr lang="en-IN" sz="2000" u="sng" dirty="0"/>
                        <a:t>      9,669</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5234277"/>
                  </a:ext>
                </a:extLst>
              </a:tr>
              <a:tr h="170417">
                <a:tc>
                  <a:txBody>
                    <a:bodyPr/>
                    <a:lstStyle/>
                    <a:p>
                      <a:r>
                        <a:rPr lang="en-IN" sz="2000" b="1" dirty="0">
                          <a:solidFill>
                            <a:schemeClr val="accent2"/>
                          </a:solidFill>
                        </a:rPr>
                        <a:t>Bond premium amortization</a:t>
                      </a:r>
                    </a:p>
                  </a:txBody>
                  <a:tcPr anchor="ctr"/>
                </a:tc>
                <a:tc>
                  <a:txBody>
                    <a:bodyPr/>
                    <a:lstStyle/>
                    <a:p>
                      <a:pPr algn="r"/>
                      <a:r>
                        <a:rPr lang="en-IN" sz="2000" b="1" u="dbl" baseline="0" dirty="0">
                          <a:solidFill>
                            <a:schemeClr val="accent2"/>
                          </a:solidFill>
                        </a:rPr>
                        <a:t>      € 331</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739512008"/>
                  </a:ext>
                </a:extLst>
              </a:tr>
            </a:tbl>
          </a:graphicData>
        </a:graphic>
      </p:graphicFrame>
      <p:sp>
        <p:nvSpPr>
          <p:cNvPr id="34" name="Content Placeholder 33">
            <a:extLst>
              <a:ext uri="{FF2B5EF4-FFF2-40B4-BE49-F238E27FC236}">
                <a16:creationId xmlns:a16="http://schemas.microsoft.com/office/drawing/2014/main" id="{2B83DAEB-4E6D-D331-20D6-E6F8C5F3FBA5}"/>
              </a:ext>
            </a:extLst>
          </p:cNvPr>
          <p:cNvSpPr>
            <a:spLocks noGrp="1"/>
          </p:cNvSpPr>
          <p:nvPr>
            <p:ph sz="quarter" idx="21"/>
          </p:nvPr>
        </p:nvSpPr>
        <p:spPr>
          <a:xfrm>
            <a:off x="712959" y="5780038"/>
            <a:ext cx="6933486" cy="452284"/>
          </a:xfrm>
        </p:spPr>
        <p:txBody>
          <a:bodyPr>
            <a:normAutofit/>
          </a:bodyPr>
          <a:lstStyle/>
          <a:p>
            <a:pPr marL="0" indent="0">
              <a:buNone/>
            </a:pPr>
            <a:r>
              <a:rPr lang="en-CA" sz="2000" b="1" dirty="0"/>
              <a:t>Illustration 11A.5: </a:t>
            </a:r>
            <a:r>
              <a:rPr lang="en-US" sz="2000" dirty="0"/>
              <a:t>Computation of bond premium amortization</a:t>
            </a:r>
            <a:endParaRPr lang="en-CA" sz="2000" dirty="0"/>
          </a:p>
        </p:txBody>
      </p:sp>
      <p:sp>
        <p:nvSpPr>
          <p:cNvPr id="12" name="Content Placeholder 5">
            <a:extLst>
              <a:ext uri="{FF2B5EF4-FFF2-40B4-BE49-F238E27FC236}">
                <a16:creationId xmlns:a16="http://schemas.microsoft.com/office/drawing/2014/main" id="{FEDE549B-67DC-3453-943A-1960BF38DAE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311988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Bond Premium Amortization</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lstStyle/>
          <a:p>
            <a:r>
              <a:rPr lang="en-US" dirty="0"/>
              <a:t>Allocated to expense in each period </a:t>
            </a:r>
          </a:p>
          <a:p>
            <a:r>
              <a:rPr lang="en-US" dirty="0"/>
              <a:t>Decreases amount of interest expense reported each period </a:t>
            </a:r>
          </a:p>
          <a:p>
            <a:r>
              <a:rPr lang="en-US" dirty="0"/>
              <a:t>Amount of interest expense reported each period will be less than contractual amount paid </a:t>
            </a:r>
          </a:p>
          <a:p>
            <a:r>
              <a:rPr lang="en-US" dirty="0"/>
              <a:t>As premium is amortized, its balance declines </a:t>
            </a:r>
          </a:p>
          <a:p>
            <a:r>
              <a:rPr lang="en-US" dirty="0"/>
              <a:t>Carrying value of bonds will decrease, until at maturity carrying value of bonds equals their face amount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6471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F0055-20E1-5307-94CE-8BD87E9EE725}"/>
              </a:ext>
            </a:extLst>
          </p:cNvPr>
          <p:cNvSpPr>
            <a:spLocks noGrp="1"/>
          </p:cNvSpPr>
          <p:nvPr>
            <p:ph type="title"/>
          </p:nvPr>
        </p:nvSpPr>
        <p:spPr/>
        <p:txBody>
          <a:bodyPr/>
          <a:lstStyle/>
          <a:p>
            <a:r>
              <a:rPr lang="en-US" dirty="0"/>
              <a:t>Overview of Bonds</a:t>
            </a:r>
          </a:p>
        </p:txBody>
      </p:sp>
      <p:sp>
        <p:nvSpPr>
          <p:cNvPr id="3" name="Content Placeholder 2">
            <a:extLst>
              <a:ext uri="{FF2B5EF4-FFF2-40B4-BE49-F238E27FC236}">
                <a16:creationId xmlns:a16="http://schemas.microsoft.com/office/drawing/2014/main" id="{1CA58A1C-ADA4-0A64-D6E0-F5885E871B77}"/>
              </a:ext>
            </a:extLst>
          </p:cNvPr>
          <p:cNvSpPr>
            <a:spLocks noGrp="1"/>
          </p:cNvSpPr>
          <p:nvPr>
            <p:ph sz="quarter" idx="12"/>
          </p:nvPr>
        </p:nvSpPr>
        <p:spPr/>
        <p:txBody>
          <a:bodyPr>
            <a:normAutofit fontScale="92500" lnSpcReduction="20000"/>
          </a:bodyPr>
          <a:lstStyle/>
          <a:p>
            <a:r>
              <a:rPr lang="en-US" b="1" dirty="0">
                <a:solidFill>
                  <a:schemeClr val="accent2"/>
                </a:solidFill>
              </a:rPr>
              <a:t>Bonds </a:t>
            </a:r>
            <a:r>
              <a:rPr lang="en-US" dirty="0"/>
              <a:t>are a form of </a:t>
            </a:r>
            <a:r>
              <a:rPr lang="en-US" b="1" dirty="0"/>
              <a:t>interest-bearing notes payable</a:t>
            </a:r>
            <a:r>
              <a:rPr lang="en-US" dirty="0"/>
              <a:t> issued by companies (</a:t>
            </a:r>
            <a:r>
              <a:rPr lang="zh-CN" altLang="en-US" dirty="0"/>
              <a:t>公司债</a:t>
            </a:r>
            <a:r>
              <a:rPr lang="en-US" altLang="zh-CN" dirty="0"/>
              <a:t>)</a:t>
            </a:r>
            <a:r>
              <a:rPr lang="en-US" dirty="0"/>
              <a:t>, and governments (</a:t>
            </a:r>
            <a:r>
              <a:rPr lang="zh-CN" altLang="en-US" dirty="0"/>
              <a:t>国债</a:t>
            </a:r>
            <a:r>
              <a:rPr lang="en-US" altLang="zh-CN" dirty="0"/>
              <a:t>)</a:t>
            </a:r>
            <a:r>
              <a:rPr lang="en-US" dirty="0"/>
              <a:t>.</a:t>
            </a:r>
          </a:p>
          <a:p>
            <a:r>
              <a:rPr lang="en-US" dirty="0"/>
              <a:t>The bond market (also debt market/credit market/fixed income market) is a financial market where participants can buy and sell government/corporate bond.</a:t>
            </a:r>
          </a:p>
          <a:p>
            <a:r>
              <a:rPr lang="en-US" dirty="0"/>
              <a:t>Sold in small denominations (usually €1,000 or multiples of €1,000).</a:t>
            </a:r>
          </a:p>
          <a:p>
            <a:r>
              <a:rPr lang="en-US" dirty="0"/>
              <a:t>When a </a:t>
            </a:r>
            <a:r>
              <a:rPr lang="en-US" dirty="0">
                <a:solidFill>
                  <a:srgbClr val="FF0000"/>
                </a:solidFill>
              </a:rPr>
              <a:t>company/government issues bonds, it is borrowing money</a:t>
            </a:r>
            <a:r>
              <a:rPr lang="en-US" dirty="0"/>
              <a:t>. The </a:t>
            </a:r>
            <a:r>
              <a:rPr lang="en-US" dirty="0">
                <a:solidFill>
                  <a:srgbClr val="FF0000"/>
                </a:solidFill>
              </a:rPr>
              <a:t>person who buys the bonds </a:t>
            </a:r>
            <a:r>
              <a:rPr lang="en-US" dirty="0"/>
              <a:t>(the bondholder) </a:t>
            </a:r>
            <a:r>
              <a:rPr lang="en-US" dirty="0">
                <a:solidFill>
                  <a:srgbClr val="FF0000"/>
                </a:solidFill>
              </a:rPr>
              <a:t>is lending money</a:t>
            </a:r>
            <a:r>
              <a:rPr lang="en-US" dirty="0"/>
              <a:t>.</a:t>
            </a:r>
          </a:p>
          <a:p>
            <a:r>
              <a:rPr lang="en-US" dirty="0"/>
              <a:t>The </a:t>
            </a:r>
            <a:r>
              <a:rPr lang="en-US" dirty="0">
                <a:solidFill>
                  <a:srgbClr val="FF0000"/>
                </a:solidFill>
              </a:rPr>
              <a:t>bond buyers are often institutions</a:t>
            </a:r>
            <a:r>
              <a:rPr lang="en-US" dirty="0"/>
              <a:t>, i.e., hedge fund, pension fund, endowments, mutual funds, </a:t>
            </a:r>
            <a:r>
              <a:rPr lang="en-US" dirty="0" err="1"/>
              <a:t>etc</a:t>
            </a:r>
            <a:r>
              <a:rPr lang="en-US" dirty="0"/>
              <a:t>, and </a:t>
            </a:r>
            <a:r>
              <a:rPr lang="en-US" altLang="zh-CN" dirty="0"/>
              <a:t>some</a:t>
            </a:r>
            <a:r>
              <a:rPr lang="en-US" dirty="0"/>
              <a:t> individuals. </a:t>
            </a:r>
          </a:p>
          <a:p>
            <a:endParaRPr lang="en-US" dirty="0"/>
          </a:p>
          <a:p>
            <a:endParaRPr lang="en-US" dirty="0"/>
          </a:p>
        </p:txBody>
      </p:sp>
      <p:sp>
        <p:nvSpPr>
          <p:cNvPr id="4" name="Content Placeholder 3">
            <a:extLst>
              <a:ext uri="{FF2B5EF4-FFF2-40B4-BE49-F238E27FC236}">
                <a16:creationId xmlns:a16="http://schemas.microsoft.com/office/drawing/2014/main" id="{C10E70E2-87F5-AB82-C7CF-9FC2D9ABD799}"/>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24189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Amortization of Bond Premium</a:t>
            </a:r>
            <a:endParaRPr lang="en-IN" dirty="0"/>
          </a:p>
        </p:txBody>
      </p:sp>
      <p:pic>
        <p:nvPicPr>
          <p:cNvPr id="5" name="Picture Placeholder 4" descr="A graph depicts the amortization of bond premium with a vertical axis labeled Carrying value ranging from Euro 100,000 to Euro 102,000. The horizontal axis is labeled Years and represents the time period, ranging from 0 to 5, with an interval of 1 year. The graph is a straight line sloping downward, starting from Euro 102,000 at year zero, and ending at 5 year at Euro 100,000.">
            <a:extLst>
              <a:ext uri="{FF2B5EF4-FFF2-40B4-BE49-F238E27FC236}">
                <a16:creationId xmlns:a16="http://schemas.microsoft.com/office/drawing/2014/main" id="{425E7E21-C6AF-CDB5-3C9C-9B0721E55C35}"/>
              </a:ext>
            </a:extLst>
          </p:cNvPr>
          <p:cNvPicPr>
            <a:picLocks noGrp="1" noChangeAspect="1"/>
          </p:cNvPicPr>
          <p:nvPr>
            <p:ph type="pic" sz="quarter" idx="17"/>
          </p:nvPr>
        </p:nvPicPr>
        <p:blipFill rotWithShape="1">
          <a:blip r:embed="rId2"/>
          <a:stretch/>
        </p:blipFill>
        <p:spPr>
          <a:xfrm>
            <a:off x="275626" y="1785708"/>
            <a:ext cx="8592749" cy="3286584"/>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307556" y="5105076"/>
            <a:ext cx="8115301" cy="429513"/>
          </a:xfrm>
        </p:spPr>
        <p:txBody>
          <a:bodyPr>
            <a:noAutofit/>
          </a:bodyPr>
          <a:lstStyle/>
          <a:p>
            <a:pPr marL="0" indent="0">
              <a:buNone/>
            </a:pPr>
            <a:r>
              <a:rPr lang="en-US" altLang="en-US" sz="2000" b="1" dirty="0"/>
              <a:t>Illustration 11.13: </a:t>
            </a:r>
            <a:r>
              <a:rPr lang="en-US" altLang="en-US" sz="2000" dirty="0"/>
              <a:t>Amortization of bond premium </a:t>
            </a:r>
          </a:p>
        </p:txBody>
      </p:sp>
      <p:sp>
        <p:nvSpPr>
          <p:cNvPr id="12" name="Content Placeholder 5">
            <a:extLst>
              <a:ext uri="{FF2B5EF4-FFF2-40B4-BE49-F238E27FC236}">
                <a16:creationId xmlns:a16="http://schemas.microsoft.com/office/drawing/2014/main" id="{EEE8E235-B9CE-2485-1BED-216750C29FF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55977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4353" y="417790"/>
            <a:ext cx="8115301" cy="934243"/>
          </a:xfrm>
        </p:spPr>
        <p:txBody>
          <a:bodyPr>
            <a:noAutofit/>
          </a:bodyPr>
          <a:lstStyle/>
          <a:p>
            <a:r>
              <a:rPr lang="en-US" dirty="0">
                <a:solidFill>
                  <a:schemeClr val="bg1"/>
                </a:solidFill>
              </a:rPr>
              <a:t>Discount or Premium on Bonds – Review Question</a:t>
            </a:r>
            <a:endParaRPr lang="en-IN" dirty="0">
              <a:solidFill>
                <a:schemeClr val="bg1"/>
              </a:solidFill>
            </a:endParaRPr>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2"/>
          </p:nvPr>
        </p:nvSpPr>
        <p:spPr/>
        <p:txBody>
          <a:bodyPr>
            <a:normAutofit fontScale="92500" lnSpcReduction="10000"/>
          </a:bodyPr>
          <a:lstStyle/>
          <a:p>
            <a:pPr marL="0" indent="0">
              <a:lnSpc>
                <a:spcPct val="110000"/>
              </a:lnSpc>
              <a:spcBef>
                <a:spcPts val="624"/>
              </a:spcBef>
              <a:buNone/>
            </a:pPr>
            <a:r>
              <a:rPr lang="en-US" dirty="0"/>
              <a:t>Karson Ltd. issues 10-year bonds with a maturity value of £200,000. If the bonds are issued at a premium, this indicates that:</a:t>
            </a:r>
          </a:p>
          <a:p>
            <a:pPr marL="514350" indent="-514350">
              <a:lnSpc>
                <a:spcPct val="110000"/>
              </a:lnSpc>
              <a:spcBef>
                <a:spcPts val="624"/>
              </a:spcBef>
              <a:buFont typeface="+mj-lt"/>
              <a:buAutoNum type="alphaLcPeriod"/>
            </a:pPr>
            <a:r>
              <a:rPr lang="en-US" dirty="0"/>
              <a:t>the contractual interest rate exceeds the market interest rate.</a:t>
            </a:r>
          </a:p>
          <a:p>
            <a:pPr marL="514350" indent="-514350">
              <a:lnSpc>
                <a:spcPct val="110000"/>
              </a:lnSpc>
              <a:spcBef>
                <a:spcPts val="624"/>
              </a:spcBef>
              <a:buFont typeface="+mj-lt"/>
              <a:buAutoNum type="alphaLcPeriod"/>
            </a:pPr>
            <a:r>
              <a:rPr lang="en-US" dirty="0"/>
              <a:t>the market interest rate exceeds the contractual interest rate.</a:t>
            </a:r>
          </a:p>
          <a:p>
            <a:pPr marL="514350" indent="-514350">
              <a:lnSpc>
                <a:spcPct val="110000"/>
              </a:lnSpc>
              <a:spcBef>
                <a:spcPts val="624"/>
              </a:spcBef>
              <a:buFont typeface="+mj-lt"/>
              <a:buAutoNum type="alphaLcPeriod"/>
            </a:pPr>
            <a:r>
              <a:rPr lang="en-US" dirty="0"/>
              <a:t>the contractual interest rate and the market interest rate are the same.</a:t>
            </a:r>
          </a:p>
          <a:p>
            <a:pPr marL="514350" indent="-514350">
              <a:lnSpc>
                <a:spcPct val="110000"/>
              </a:lnSpc>
              <a:spcBef>
                <a:spcPts val="624"/>
              </a:spcBef>
              <a:buFont typeface="+mj-lt"/>
              <a:buAutoNum type="alphaLcPeriod"/>
            </a:pPr>
            <a:r>
              <a:rPr lang="en-US" dirty="0"/>
              <a:t>no relationship exists between the two rates.</a:t>
            </a:r>
          </a:p>
        </p:txBody>
      </p:sp>
      <p:sp>
        <p:nvSpPr>
          <p:cNvPr id="12" name="Content Placeholder 5">
            <a:extLst>
              <a:ext uri="{FF2B5EF4-FFF2-40B4-BE49-F238E27FC236}">
                <a16:creationId xmlns:a16="http://schemas.microsoft.com/office/drawing/2014/main" id="{83C8405B-97D3-82E7-336E-8C2034917C5A}"/>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82009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4353" y="414990"/>
            <a:ext cx="8115301" cy="849312"/>
          </a:xfrm>
        </p:spPr>
        <p:txBody>
          <a:bodyPr>
            <a:noAutofit/>
          </a:bodyPr>
          <a:lstStyle/>
          <a:p>
            <a:r>
              <a:rPr lang="en-US" dirty="0">
                <a:solidFill>
                  <a:schemeClr val="bg1"/>
                </a:solidFill>
              </a:rPr>
              <a:t>Discount or Premium on Bonds – Solution</a:t>
            </a:r>
            <a:endParaRPr lang="en-IN" dirty="0">
              <a:solidFill>
                <a:schemeClr val="bg1"/>
              </a:solidFill>
            </a:endParaRPr>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2"/>
          </p:nvPr>
        </p:nvSpPr>
        <p:spPr/>
        <p:txBody>
          <a:bodyPr>
            <a:normAutofit fontScale="92500" lnSpcReduction="10000"/>
          </a:bodyPr>
          <a:lstStyle/>
          <a:p>
            <a:pPr marL="0" indent="0">
              <a:lnSpc>
                <a:spcPct val="110000"/>
              </a:lnSpc>
              <a:spcBef>
                <a:spcPts val="624"/>
              </a:spcBef>
              <a:buNone/>
            </a:pPr>
            <a:r>
              <a:rPr lang="en-US" dirty="0"/>
              <a:t>Karson Ltd. issues 10-year bonds with a maturity value of £200,000. If the bonds are issued at a premium, this indicates that:</a:t>
            </a:r>
          </a:p>
          <a:p>
            <a:pPr marL="514350" indent="-514350">
              <a:lnSpc>
                <a:spcPct val="110000"/>
              </a:lnSpc>
              <a:spcBef>
                <a:spcPts val="624"/>
              </a:spcBef>
              <a:buFont typeface="+mj-lt"/>
              <a:buAutoNum type="alphaLcPeriod"/>
            </a:pPr>
            <a:r>
              <a:rPr lang="en-US" b="1" dirty="0"/>
              <a:t>the contractual interest rate exceeds the market interest rate. </a:t>
            </a:r>
            <a:r>
              <a:rPr lang="en-US" dirty="0"/>
              <a:t>(Correct)</a:t>
            </a:r>
          </a:p>
          <a:p>
            <a:pPr marL="514350" indent="-514350">
              <a:lnSpc>
                <a:spcPct val="110000"/>
              </a:lnSpc>
              <a:spcBef>
                <a:spcPts val="624"/>
              </a:spcBef>
              <a:buFont typeface="+mj-lt"/>
              <a:buAutoNum type="alphaLcPeriod"/>
            </a:pPr>
            <a:r>
              <a:rPr lang="en-US" dirty="0"/>
              <a:t>the market interest rate exceeds the contractual interest rate. </a:t>
            </a:r>
          </a:p>
          <a:p>
            <a:pPr marL="514350" indent="-514350">
              <a:lnSpc>
                <a:spcPct val="110000"/>
              </a:lnSpc>
              <a:spcBef>
                <a:spcPts val="624"/>
              </a:spcBef>
              <a:buFont typeface="+mj-lt"/>
              <a:buAutoNum type="alphaLcPeriod"/>
            </a:pPr>
            <a:r>
              <a:rPr lang="en-US" dirty="0"/>
              <a:t>the contractual interest rate and the market interest rate are the same.</a:t>
            </a:r>
          </a:p>
          <a:p>
            <a:pPr marL="514350" indent="-514350">
              <a:lnSpc>
                <a:spcPct val="110000"/>
              </a:lnSpc>
              <a:spcBef>
                <a:spcPts val="624"/>
              </a:spcBef>
              <a:buFont typeface="+mj-lt"/>
              <a:buAutoNum type="alphaLcPeriod"/>
            </a:pPr>
            <a:r>
              <a:rPr lang="en-US" dirty="0"/>
              <a:t>no relationship exists between the two rates.</a:t>
            </a:r>
          </a:p>
        </p:txBody>
      </p:sp>
      <p:sp>
        <p:nvSpPr>
          <p:cNvPr id="12" name="Content Placeholder 5">
            <a:extLst>
              <a:ext uri="{FF2B5EF4-FFF2-40B4-BE49-F238E27FC236}">
                <a16:creationId xmlns:a16="http://schemas.microsoft.com/office/drawing/2014/main" id="{4E83D17E-7E57-CBE2-A7DA-262A520447BE}"/>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7359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p:txBody>
          <a:bodyPr>
            <a:normAutofit/>
          </a:bodyPr>
          <a:lstStyle/>
          <a:p>
            <a:r>
              <a:rPr lang="en-US" dirty="0"/>
              <a:t>DO IT! 2a: Bond Issuance</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0"/>
          </p:nvPr>
        </p:nvSpPr>
        <p:spPr>
          <a:xfrm>
            <a:off x="514350" y="1679575"/>
            <a:ext cx="8343900" cy="4475419"/>
          </a:xfrm>
        </p:spPr>
        <p:txBody>
          <a:bodyPr>
            <a:normAutofit/>
          </a:bodyPr>
          <a:lstStyle/>
          <a:p>
            <a:pPr marL="0" indent="0">
              <a:lnSpc>
                <a:spcPct val="100000"/>
              </a:lnSpc>
              <a:spcBef>
                <a:spcPts val="624"/>
              </a:spcBef>
              <a:buNone/>
            </a:pPr>
            <a:r>
              <a:rPr lang="en-US" dirty="0"/>
              <a:t>Giant Ltd. issues ¥200,000,000 of bonds for ¥189,000,000. (a) Prepare the journal entry to record the issuance of the bonds, and (b) show how the bonds would be reported on the statement of financial position at the date of issuance.</a:t>
            </a:r>
          </a:p>
        </p:txBody>
      </p:sp>
      <p:sp>
        <p:nvSpPr>
          <p:cNvPr id="12" name="Content Placeholder 5">
            <a:extLst>
              <a:ext uri="{FF2B5EF4-FFF2-40B4-BE49-F238E27FC236}">
                <a16:creationId xmlns:a16="http://schemas.microsoft.com/office/drawing/2014/main" id="{E7DCD4C2-D399-EC12-94D5-37E56F83232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121061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609A-1632-4FBB-3CF2-CE04AF6D46AC}"/>
              </a:ext>
            </a:extLst>
          </p:cNvPr>
          <p:cNvSpPr>
            <a:spLocks noGrp="1"/>
          </p:cNvSpPr>
          <p:nvPr>
            <p:ph type="title"/>
          </p:nvPr>
        </p:nvSpPr>
        <p:spPr/>
        <p:txBody>
          <a:bodyPr/>
          <a:lstStyle/>
          <a:p>
            <a:r>
              <a:rPr lang="en-US" dirty="0"/>
              <a:t>DO IT! 2a: Bond Issuance – Solution</a:t>
            </a:r>
            <a:endParaRPr lang="en-IN" dirty="0"/>
          </a:p>
        </p:txBody>
      </p:sp>
      <p:sp>
        <p:nvSpPr>
          <p:cNvPr id="5" name="Content Placeholder 4">
            <a:extLst>
              <a:ext uri="{FF2B5EF4-FFF2-40B4-BE49-F238E27FC236}">
                <a16:creationId xmlns:a16="http://schemas.microsoft.com/office/drawing/2014/main" id="{8BB0FFE9-2B0B-85D6-A528-35B8CFE46717}"/>
              </a:ext>
            </a:extLst>
          </p:cNvPr>
          <p:cNvSpPr>
            <a:spLocks noGrp="1"/>
          </p:cNvSpPr>
          <p:nvPr>
            <p:ph sz="quarter" idx="10"/>
          </p:nvPr>
        </p:nvSpPr>
        <p:spPr>
          <a:xfrm>
            <a:off x="409089" y="2065055"/>
            <a:ext cx="468876" cy="511277"/>
          </a:xfrm>
        </p:spPr>
        <p:txBody>
          <a:bodyPr>
            <a:normAutofit/>
          </a:bodyPr>
          <a:lstStyle/>
          <a:p>
            <a:pPr marL="0" indent="0">
              <a:buNone/>
            </a:pPr>
            <a:r>
              <a:rPr lang="en-US" altLang="en-US" sz="2400" dirty="0">
                <a:cs typeface="Arial" charset="0"/>
              </a:rPr>
              <a:t>a.</a:t>
            </a:r>
          </a:p>
        </p:txBody>
      </p:sp>
      <p:sp>
        <p:nvSpPr>
          <p:cNvPr id="14" name="Content Placeholder 6">
            <a:extLst>
              <a:ext uri="{FF2B5EF4-FFF2-40B4-BE49-F238E27FC236}">
                <a16:creationId xmlns:a16="http://schemas.microsoft.com/office/drawing/2014/main" id="{E30A367F-F7FF-C329-AFA1-6FFECD9CDDD1}"/>
              </a:ext>
            </a:extLst>
          </p:cNvPr>
          <p:cNvSpPr>
            <a:spLocks noGrp="1"/>
          </p:cNvSpPr>
          <p:nvPr>
            <p:ph sz="quarter" idx="11"/>
          </p:nvPr>
        </p:nvSpPr>
        <p:spPr>
          <a:xfrm>
            <a:off x="856974" y="2090891"/>
            <a:ext cx="7763950" cy="1142995"/>
          </a:xfrm>
          <a:ln>
            <a:noFill/>
          </a:ln>
        </p:spPr>
        <p:txBody>
          <a:bodyPr>
            <a:noAutofit/>
          </a:bodyPr>
          <a:lstStyle/>
          <a:p>
            <a:pPr marL="0" indent="0">
              <a:lnSpc>
                <a:spcPct val="100000"/>
              </a:lnSpc>
              <a:buNone/>
            </a:pPr>
            <a:r>
              <a:rPr lang="en-US" sz="2400" dirty="0">
                <a:cs typeface="Arial" charset="0"/>
              </a:rPr>
              <a:t>Cash					</a:t>
            </a:r>
            <a:r>
              <a:rPr lang="en-US" altLang="en-US" sz="2400" dirty="0">
                <a:cs typeface="Arial" charset="0"/>
              </a:rPr>
              <a:t>189,000,000</a:t>
            </a:r>
            <a:endParaRPr lang="en-US" sz="2400" dirty="0"/>
          </a:p>
          <a:p>
            <a:pPr marL="0" indent="0">
              <a:lnSpc>
                <a:spcPct val="100000"/>
              </a:lnSpc>
              <a:buNone/>
            </a:pPr>
            <a:r>
              <a:rPr lang="en-US" altLang="en-US" sz="2400" dirty="0">
                <a:cs typeface="Arial" charset="0"/>
              </a:rPr>
              <a:t>Bonds Payable</a:t>
            </a:r>
            <a:r>
              <a:rPr lang="en-US" altLang="en-US" sz="2400" dirty="0"/>
              <a:t>						      </a:t>
            </a:r>
            <a:r>
              <a:rPr lang="en-US" altLang="en-US" sz="2400" dirty="0">
                <a:cs typeface="Arial" charset="0"/>
              </a:rPr>
              <a:t>189,000,000</a:t>
            </a:r>
            <a:endParaRPr lang="en-US" sz="2400" dirty="0"/>
          </a:p>
        </p:txBody>
      </p:sp>
      <p:sp>
        <p:nvSpPr>
          <p:cNvPr id="9" name="Content Placeholder 8">
            <a:extLst>
              <a:ext uri="{FF2B5EF4-FFF2-40B4-BE49-F238E27FC236}">
                <a16:creationId xmlns:a16="http://schemas.microsoft.com/office/drawing/2014/main" id="{1D3CEF9D-A488-DE00-BAD7-0EC8A6F85696}"/>
              </a:ext>
            </a:extLst>
          </p:cNvPr>
          <p:cNvSpPr>
            <a:spLocks noGrp="1"/>
          </p:cNvSpPr>
          <p:nvPr>
            <p:ph sz="quarter" idx="17"/>
          </p:nvPr>
        </p:nvSpPr>
        <p:spPr>
          <a:xfrm>
            <a:off x="433363" y="3622802"/>
            <a:ext cx="468876" cy="708025"/>
          </a:xfrm>
        </p:spPr>
        <p:txBody>
          <a:bodyPr>
            <a:normAutofit/>
          </a:bodyPr>
          <a:lstStyle/>
          <a:p>
            <a:pPr marL="0" indent="0">
              <a:buNone/>
            </a:pPr>
            <a:r>
              <a:rPr lang="en-US" altLang="en-US" sz="2400" dirty="0">
                <a:cs typeface="Arial" charset="0"/>
              </a:rPr>
              <a:t>b.</a:t>
            </a:r>
          </a:p>
        </p:txBody>
      </p:sp>
      <p:sp>
        <p:nvSpPr>
          <p:cNvPr id="15" name="Content Placeholder 14">
            <a:extLst>
              <a:ext uri="{FF2B5EF4-FFF2-40B4-BE49-F238E27FC236}">
                <a16:creationId xmlns:a16="http://schemas.microsoft.com/office/drawing/2014/main" id="{3E4C41C1-8EC0-39AF-2FC1-72E998F8AF80}"/>
              </a:ext>
            </a:extLst>
          </p:cNvPr>
          <p:cNvSpPr>
            <a:spLocks noGrp="1"/>
          </p:cNvSpPr>
          <p:nvPr>
            <p:ph sz="quarter" idx="18"/>
          </p:nvPr>
        </p:nvSpPr>
        <p:spPr>
          <a:xfrm>
            <a:off x="866027" y="3624114"/>
            <a:ext cx="7570787" cy="961802"/>
          </a:xfrm>
          <a:prstGeom prst="rect">
            <a:avLst/>
          </a:prstGeom>
          <a:ln>
            <a:noFill/>
          </a:ln>
        </p:spPr>
        <p:txBody>
          <a:bodyPr wrap="square" bIns="137160">
            <a:spAutoFit/>
          </a:bodyPr>
          <a:lstStyle/>
          <a:p>
            <a:pPr marL="0" indent="0">
              <a:lnSpc>
                <a:spcPct val="100000"/>
              </a:lnSpc>
              <a:spcBef>
                <a:spcPts val="300"/>
              </a:spcBef>
              <a:buNone/>
              <a:tabLst>
                <a:tab pos="685800" algn="l"/>
                <a:tab pos="6061075" algn="r"/>
                <a:tab pos="7546975" algn="r"/>
                <a:tab pos="7772400" algn="r"/>
              </a:tabLst>
            </a:pPr>
            <a:r>
              <a:rPr lang="en-US" sz="2400" dirty="0"/>
              <a:t>Non-current liabilities</a:t>
            </a:r>
          </a:p>
          <a:p>
            <a:pPr marL="0" indent="541338">
              <a:lnSpc>
                <a:spcPct val="100000"/>
              </a:lnSpc>
              <a:spcBef>
                <a:spcPts val="300"/>
              </a:spcBef>
              <a:buNone/>
              <a:tabLst>
                <a:tab pos="685800" algn="l"/>
                <a:tab pos="7546975" algn="r"/>
                <a:tab pos="7772400" algn="r"/>
              </a:tabLst>
            </a:pPr>
            <a:r>
              <a:rPr lang="en-US" sz="2400" dirty="0">
                <a:solidFill>
                  <a:srgbClr val="000000"/>
                </a:solidFill>
              </a:rPr>
              <a:t>Bonds payable	</a:t>
            </a:r>
            <a:r>
              <a:rPr lang="en-US" sz="2400" dirty="0"/>
              <a:t>¥</a:t>
            </a:r>
            <a:r>
              <a:rPr lang="en-US" sz="2400" dirty="0">
                <a:solidFill>
                  <a:srgbClr val="000000"/>
                </a:solidFill>
              </a:rPr>
              <a:t>189,000,000</a:t>
            </a:r>
          </a:p>
        </p:txBody>
      </p:sp>
      <p:sp>
        <p:nvSpPr>
          <p:cNvPr id="13" name="Content Placeholder 5">
            <a:extLst>
              <a:ext uri="{FF2B5EF4-FFF2-40B4-BE49-F238E27FC236}">
                <a16:creationId xmlns:a16="http://schemas.microsoft.com/office/drawing/2014/main" id="{19B1A4DD-41EA-C3BC-E1E8-4075DE4B5227}"/>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9777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bldLvl="3"/>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p:txBody>
          <a:bodyPr/>
          <a:lstStyle/>
          <a:p>
            <a:r>
              <a:rPr lang="en-US" dirty="0"/>
              <a:t>Redeeming Bonds </a:t>
            </a:r>
            <a:r>
              <a:rPr lang="en-US" dirty="0">
                <a:highlight>
                  <a:srgbClr val="FFFF00"/>
                </a:highlight>
              </a:rPr>
              <a:t>at Maturity</a:t>
            </a:r>
            <a:endParaRPr lang="en-IN" dirty="0">
              <a:highlight>
                <a:srgbClr val="FFFF00"/>
              </a:highlight>
            </a:endParaRPr>
          </a:p>
        </p:txBody>
      </p:sp>
      <p:sp>
        <p:nvSpPr>
          <p:cNvPr id="7" name="Content Placeholder 6">
            <a:extLst>
              <a:ext uri="{FF2B5EF4-FFF2-40B4-BE49-F238E27FC236}">
                <a16:creationId xmlns:a16="http://schemas.microsoft.com/office/drawing/2014/main" id="{D634A22C-F1E6-AC49-7880-06A233F3EF8A}"/>
              </a:ext>
            </a:extLst>
          </p:cNvPr>
          <p:cNvSpPr>
            <a:spLocks noGrp="1"/>
          </p:cNvSpPr>
          <p:nvPr>
            <p:ph sz="quarter" idx="12"/>
          </p:nvPr>
        </p:nvSpPr>
        <p:spPr>
          <a:xfrm>
            <a:off x="513862" y="1505544"/>
            <a:ext cx="8115301" cy="961768"/>
          </a:xfrm>
        </p:spPr>
        <p:txBody>
          <a:bodyPr>
            <a:normAutofit/>
          </a:bodyPr>
          <a:lstStyle/>
          <a:p>
            <a:pPr marL="0" indent="0">
              <a:buNone/>
            </a:pPr>
            <a:r>
              <a:rPr lang="en-US" dirty="0"/>
              <a:t>Candlestick AG records the redemption of its bonds at maturity as follows:</a:t>
            </a:r>
          </a:p>
        </p:txBody>
      </p:sp>
      <p:sp>
        <p:nvSpPr>
          <p:cNvPr id="16" name="Content Placeholder 5">
            <a:extLst>
              <a:ext uri="{FF2B5EF4-FFF2-40B4-BE49-F238E27FC236}">
                <a16:creationId xmlns:a16="http://schemas.microsoft.com/office/drawing/2014/main" id="{4D6A8E89-8272-DFB5-E4B6-5F86C025762D}"/>
              </a:ext>
            </a:extLst>
          </p:cNvPr>
          <p:cNvSpPr>
            <a:spLocks noGrp="1"/>
          </p:cNvSpPr>
          <p:nvPr>
            <p:ph sz="quarter" idx="18"/>
          </p:nvPr>
        </p:nvSpPr>
        <p:spPr>
          <a:xfrm>
            <a:off x="592138" y="2698274"/>
            <a:ext cx="1167836" cy="587733"/>
          </a:xfrm>
          <a:ln>
            <a:noFill/>
          </a:ln>
        </p:spPr>
        <p:txBody>
          <a:bodyPr/>
          <a:lstStyle/>
          <a:p>
            <a:pPr marL="0" indent="0">
              <a:buNone/>
            </a:pPr>
            <a:r>
              <a:rPr lang="en-US" altLang="en-US" sz="2600" dirty="0">
                <a:cs typeface="Arial" charset="0"/>
              </a:rPr>
              <a:t>Jan. 1</a:t>
            </a:r>
          </a:p>
        </p:txBody>
      </p:sp>
      <p:sp>
        <p:nvSpPr>
          <p:cNvPr id="17" name="Content Placeholder 6">
            <a:extLst>
              <a:ext uri="{FF2B5EF4-FFF2-40B4-BE49-F238E27FC236}">
                <a16:creationId xmlns:a16="http://schemas.microsoft.com/office/drawing/2014/main" id="{27E816DD-1BE8-73CD-D741-86EAC3BC07F9}"/>
              </a:ext>
            </a:extLst>
          </p:cNvPr>
          <p:cNvSpPr>
            <a:spLocks noGrp="1"/>
          </p:cNvSpPr>
          <p:nvPr>
            <p:ph sz="quarter" idx="20"/>
          </p:nvPr>
        </p:nvSpPr>
        <p:spPr>
          <a:xfrm>
            <a:off x="1513861" y="2747035"/>
            <a:ext cx="7031038" cy="961768"/>
          </a:xfrm>
          <a:ln>
            <a:noFill/>
          </a:ln>
        </p:spPr>
        <p:txBody>
          <a:bodyPr/>
          <a:lstStyle/>
          <a:p>
            <a:pPr marL="0" indent="0">
              <a:buNone/>
            </a:pPr>
            <a:r>
              <a:rPr lang="en-US" sz="2600" dirty="0">
                <a:cs typeface="Arial" charset="0"/>
              </a:rPr>
              <a:t>Bonds Payable				</a:t>
            </a:r>
            <a:r>
              <a:rPr lang="en-US" altLang="en-US" sz="2600" dirty="0">
                <a:cs typeface="Arial" charset="0"/>
              </a:rPr>
              <a:t>100,000</a:t>
            </a:r>
            <a:endParaRPr lang="en-US" sz="2600" dirty="0"/>
          </a:p>
          <a:p>
            <a:pPr marL="0" indent="541338">
              <a:buNone/>
            </a:pPr>
            <a:r>
              <a:rPr lang="en-US" altLang="en-US" sz="2600" dirty="0">
                <a:cs typeface="Arial" charset="0"/>
              </a:rPr>
              <a:t>Cash							100,000</a:t>
            </a:r>
            <a:endParaRPr lang="en-US" sz="2600" dirty="0"/>
          </a:p>
        </p:txBody>
      </p:sp>
      <p:sp>
        <p:nvSpPr>
          <p:cNvPr id="14" name="Content Placeholder 5">
            <a:extLst>
              <a:ext uri="{FF2B5EF4-FFF2-40B4-BE49-F238E27FC236}">
                <a16:creationId xmlns:a16="http://schemas.microsoft.com/office/drawing/2014/main" id="{80CEFF8C-1428-D57E-B205-71A4CC55713A}"/>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3405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4" y="460255"/>
            <a:ext cx="7470772" cy="849312"/>
          </a:xfrm>
        </p:spPr>
        <p:txBody>
          <a:bodyPr>
            <a:normAutofit fontScale="90000"/>
          </a:bodyPr>
          <a:lstStyle/>
          <a:p>
            <a:r>
              <a:rPr lang="en-US" sz="4400" dirty="0"/>
              <a:t>Redeeming Bonds </a:t>
            </a:r>
            <a:r>
              <a:rPr lang="en-US" sz="4400" dirty="0">
                <a:highlight>
                  <a:srgbClr val="FFFF00"/>
                </a:highlight>
              </a:rPr>
              <a:t>before Maturity </a:t>
            </a:r>
            <a:r>
              <a:rPr lang="en-US" sz="2700" b="0" dirty="0"/>
              <a:t>(1 of 2)</a:t>
            </a:r>
            <a:endParaRPr lang="en-IN" b="0"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611514"/>
            <a:ext cx="8458122" cy="4446386"/>
          </a:xfrm>
        </p:spPr>
        <p:txBody>
          <a:bodyPr>
            <a:normAutofit fontScale="92500"/>
          </a:bodyPr>
          <a:lstStyle/>
          <a:p>
            <a:pPr marL="0" indent="0">
              <a:buNone/>
            </a:pPr>
            <a:r>
              <a:rPr lang="en-US" dirty="0"/>
              <a:t>When a company retires bonds before maturity, it is necessary to:</a:t>
            </a:r>
          </a:p>
          <a:p>
            <a:pPr marL="442913" indent="-442913">
              <a:buFont typeface="+mj-lt"/>
              <a:buAutoNum type="arabicPeriod"/>
            </a:pPr>
            <a:r>
              <a:rPr lang="en-US" dirty="0"/>
              <a:t>eliminate carrying value of bonds at redemption date</a:t>
            </a:r>
          </a:p>
          <a:p>
            <a:pPr marL="442913" indent="-442913">
              <a:buFont typeface="+mj-lt"/>
              <a:buAutoNum type="arabicPeriod"/>
            </a:pPr>
            <a:r>
              <a:rPr lang="en-US" dirty="0"/>
              <a:t>record cash paid (</a:t>
            </a:r>
            <a:r>
              <a:rPr lang="en-US" dirty="0">
                <a:solidFill>
                  <a:srgbClr val="FF0000"/>
                </a:solidFill>
              </a:rPr>
              <a:t>price is market price of bond </a:t>
            </a:r>
            <a:r>
              <a:rPr lang="en-US" dirty="0"/>
              <a:t>at date)</a:t>
            </a:r>
          </a:p>
          <a:p>
            <a:pPr marL="442913" indent="-442913">
              <a:buFont typeface="+mj-lt"/>
              <a:buAutoNum type="arabicPeriod"/>
            </a:pPr>
            <a:r>
              <a:rPr lang="en-US" dirty="0"/>
              <a:t>recognize gain or loss on redemption</a:t>
            </a:r>
          </a:p>
          <a:p>
            <a:pPr marL="0" indent="0">
              <a:buNone/>
            </a:pPr>
            <a:r>
              <a:rPr lang="en-US" dirty="0"/>
              <a:t>The carrying value of the bonds is the face value of the bonds </a:t>
            </a:r>
            <a:r>
              <a:rPr lang="en-US" dirty="0">
                <a:solidFill>
                  <a:srgbClr val="FF0000"/>
                </a:solidFill>
              </a:rPr>
              <a:t>less unamortized bond discount </a:t>
            </a:r>
            <a:r>
              <a:rPr lang="en-US" dirty="0"/>
              <a:t>or </a:t>
            </a:r>
            <a:r>
              <a:rPr lang="en-US" dirty="0">
                <a:solidFill>
                  <a:srgbClr val="FF0000"/>
                </a:solidFill>
              </a:rPr>
              <a:t>plus unamortized bond premium </a:t>
            </a:r>
            <a:r>
              <a:rPr lang="en-US" dirty="0"/>
              <a:t>at the redemption date. It is the net book value of the bond reported in financial statements.</a:t>
            </a:r>
          </a:p>
          <a:p>
            <a:r>
              <a:rPr lang="en-US" dirty="0"/>
              <a:t>It is a little bit like sale of PPE.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860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p:txBody>
          <a:bodyPr/>
          <a:lstStyle/>
          <a:p>
            <a:r>
              <a:rPr lang="en-US" dirty="0"/>
              <a:t>Redeeming before Maturity Example</a:t>
            </a:r>
            <a:endParaRPr lang="en-IN" dirty="0"/>
          </a:p>
        </p:txBody>
      </p:sp>
      <p:sp>
        <p:nvSpPr>
          <p:cNvPr id="7" name="Content Placeholder 6">
            <a:extLst>
              <a:ext uri="{FF2B5EF4-FFF2-40B4-BE49-F238E27FC236}">
                <a16:creationId xmlns:a16="http://schemas.microsoft.com/office/drawing/2014/main" id="{D634A22C-F1E6-AC49-7880-06A233F3EF8A}"/>
              </a:ext>
            </a:extLst>
          </p:cNvPr>
          <p:cNvSpPr>
            <a:spLocks noGrp="1"/>
          </p:cNvSpPr>
          <p:nvPr>
            <p:ph sz="quarter" idx="12"/>
          </p:nvPr>
        </p:nvSpPr>
        <p:spPr>
          <a:xfrm>
            <a:off x="513862" y="1424064"/>
            <a:ext cx="8115301" cy="2626825"/>
          </a:xfrm>
        </p:spPr>
        <p:txBody>
          <a:bodyPr>
            <a:normAutofit lnSpcReduction="10000"/>
          </a:bodyPr>
          <a:lstStyle/>
          <a:p>
            <a:pPr marL="0" indent="0">
              <a:lnSpc>
                <a:spcPct val="120000"/>
              </a:lnSpc>
              <a:buNone/>
            </a:pPr>
            <a:r>
              <a:rPr lang="en-US" sz="2400" b="1" dirty="0"/>
              <a:t>Illustration: </a:t>
            </a:r>
            <a:r>
              <a:rPr lang="en-US" sz="2400" dirty="0"/>
              <a:t>Assume at the </a:t>
            </a:r>
            <a:r>
              <a:rPr lang="en-US" sz="2400" dirty="0">
                <a:solidFill>
                  <a:srgbClr val="FF0000"/>
                </a:solidFill>
              </a:rPr>
              <a:t>end of the fourth period</a:t>
            </a:r>
            <a:r>
              <a:rPr lang="en-US" sz="2400" dirty="0"/>
              <a:t>, Candlestick AG having sold its bonds at a premium, retires the bonds at 103 after paying the annual interest. Assume that the carrying value of the bonds at the redemption date is €100,476. Candlestick records the redemption at the end of the fourth interest period (January 1, 2029) as follows:</a:t>
            </a:r>
          </a:p>
        </p:txBody>
      </p:sp>
      <p:sp>
        <p:nvSpPr>
          <p:cNvPr id="6" name="Content Placeholder 5">
            <a:extLst>
              <a:ext uri="{FF2B5EF4-FFF2-40B4-BE49-F238E27FC236}">
                <a16:creationId xmlns:a16="http://schemas.microsoft.com/office/drawing/2014/main" id="{9777D8A9-FEBF-D722-4038-EE41123F230A}"/>
              </a:ext>
            </a:extLst>
          </p:cNvPr>
          <p:cNvSpPr>
            <a:spLocks noGrp="1"/>
          </p:cNvSpPr>
          <p:nvPr>
            <p:ph sz="quarter" idx="18"/>
          </p:nvPr>
        </p:nvSpPr>
        <p:spPr>
          <a:xfrm>
            <a:off x="592138" y="4053093"/>
            <a:ext cx="1030185" cy="548404"/>
          </a:xfrm>
        </p:spPr>
        <p:txBody>
          <a:bodyPr>
            <a:normAutofit/>
          </a:bodyPr>
          <a:lstStyle/>
          <a:p>
            <a:pPr marL="0" indent="0">
              <a:buNone/>
            </a:pPr>
            <a:r>
              <a:rPr lang="en-US" altLang="en-US" sz="2600" dirty="0">
                <a:cs typeface="Arial" charset="0"/>
              </a:rPr>
              <a:t>Jan. 1</a:t>
            </a:r>
          </a:p>
        </p:txBody>
      </p:sp>
      <p:sp>
        <p:nvSpPr>
          <p:cNvPr id="16" name="Content Placeholder 6">
            <a:extLst>
              <a:ext uri="{FF2B5EF4-FFF2-40B4-BE49-F238E27FC236}">
                <a16:creationId xmlns:a16="http://schemas.microsoft.com/office/drawing/2014/main" id="{21C7F374-E966-159F-BDE0-49735AD02A5D}"/>
              </a:ext>
            </a:extLst>
          </p:cNvPr>
          <p:cNvSpPr>
            <a:spLocks noGrp="1"/>
          </p:cNvSpPr>
          <p:nvPr>
            <p:ph sz="quarter" idx="20"/>
          </p:nvPr>
        </p:nvSpPr>
        <p:spPr>
          <a:xfrm>
            <a:off x="1547457" y="4151762"/>
            <a:ext cx="7105650" cy="1314450"/>
          </a:xfrm>
          <a:ln>
            <a:noFill/>
          </a:ln>
        </p:spPr>
        <p:txBody>
          <a:bodyPr>
            <a:normAutofit lnSpcReduction="10000"/>
          </a:bodyPr>
          <a:lstStyle/>
          <a:p>
            <a:pPr marL="0" indent="0">
              <a:buNone/>
            </a:pPr>
            <a:r>
              <a:rPr lang="en-US" sz="2600" dirty="0">
                <a:cs typeface="Arial" charset="0"/>
              </a:rPr>
              <a:t>Bonds Payable				</a:t>
            </a:r>
            <a:r>
              <a:rPr lang="en-US" altLang="en-US" sz="2600" dirty="0">
                <a:cs typeface="Arial" charset="0"/>
              </a:rPr>
              <a:t>100,476</a:t>
            </a:r>
            <a:endParaRPr lang="en-US" sz="2600" dirty="0"/>
          </a:p>
          <a:p>
            <a:pPr marL="0" indent="0">
              <a:buNone/>
              <a:tabLst>
                <a:tab pos="4481513" algn="l"/>
              </a:tabLst>
            </a:pPr>
            <a:r>
              <a:rPr lang="en-US" sz="2600" dirty="0">
                <a:cs typeface="Arial" charset="0"/>
              </a:rPr>
              <a:t>Loss on Bond Redemption</a:t>
            </a:r>
            <a:r>
              <a:rPr lang="en-US" sz="2600" dirty="0"/>
              <a:t>	</a:t>
            </a:r>
            <a:r>
              <a:rPr lang="en-US" altLang="en-US" sz="2600" dirty="0">
                <a:cs typeface="Arial" charset="0"/>
              </a:rPr>
              <a:t>2,524</a:t>
            </a:r>
          </a:p>
          <a:p>
            <a:pPr marL="0" indent="541338">
              <a:buNone/>
            </a:pPr>
            <a:r>
              <a:rPr lang="en-US" sz="2600" dirty="0">
                <a:cs typeface="Arial" charset="0"/>
              </a:rPr>
              <a:t>Cash							</a:t>
            </a:r>
            <a:r>
              <a:rPr lang="en-US" altLang="en-US" sz="2600" dirty="0">
                <a:cs typeface="Arial" charset="0"/>
              </a:rPr>
              <a:t>103,000</a:t>
            </a:r>
            <a:endParaRPr lang="en-US" sz="2600" dirty="0"/>
          </a:p>
        </p:txBody>
      </p:sp>
      <p:sp>
        <p:nvSpPr>
          <p:cNvPr id="14" name="Content Placeholder 5">
            <a:extLst>
              <a:ext uri="{FF2B5EF4-FFF2-40B4-BE49-F238E27FC236}">
                <a16:creationId xmlns:a16="http://schemas.microsoft.com/office/drawing/2014/main" id="{4E48661A-B87F-0D79-7530-382792AA3FBD}"/>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6691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Autofit/>
          </a:bodyPr>
          <a:lstStyle/>
          <a:p>
            <a:r>
              <a:rPr lang="en-US" sz="3600" dirty="0"/>
              <a:t>Bond Premium Amortization Schedule</a:t>
            </a:r>
            <a:endParaRPr lang="en-IN" sz="3600" dirty="0"/>
          </a:p>
        </p:txBody>
      </p:sp>
      <p:pic>
        <p:nvPicPr>
          <p:cNvPr id="6" name="Picture Placeholder 5" descr="An illustration of a bond premium amortization schedule displays a four-line heading consisting of the name of the company, Candlestick A G; the type of schedule, Bond Premium Amortization Schedule, the method of amortization, Effective-Interest Method—Annual Interest Payments, and the bond issuance information, 10%  Bonds Issued at 9.4794%  Effective-Interest Rate. The schedule has 6 columns which are: Interest Periods; A, Interest to Be Paid (10% times Euro 100,000), Interest Expense to Be Recorded (9.4794% times Preceding Bond Carrying Value); Premium Amortization as interest expense less interest to be paid; Unamortized Premium as the previous period’s unamortized premium less the current period amortization; Bond Carrying Value (Euro 100,000 plus the unamortized premium). The first row is labeled as issue date and presents Euro 2,000 in the unamortized premium column and Euro 102,000 in the bond carrying value column. Period 1 presents interest paid, Euro 10,000; Interest expense, Euro 9,669, as 9.4794% times Euro 102,000; Premium amortization, Euro 331; Unamortized premium, 1,669; and bond carrying value, 101,669. Period 2 presents interest paid, Euro 10,000; Interest expense, Euro 9,638, as 9.4794% times Euro 101,669; Premium amortization, Euro 362; Unamortized premium, 1,307; and bond carrying value, 101,307. Period 3 presents interest paid, Euro 10,000; Interest expense, Euro 9,603, as 9.4794% times Euro 101,307; Premium amortization, Euro 397; Unamortized premium, 910; and carrying value, 100,910. Period 4 presents interest paid, Euro 10,000; Interest expense, Euro 9,566, as 9.4794% times Euro 100,910; Premium amortization, Euro 434; Unamortized premium, 476; and bond carrying value, 100,476. Period 5 shows interest paid, Euro 10,000; Interest expense, Euro 9,524 asterisk, as 9.4794% times Euro 100,476; Premium amortization, Euro 476 asterisk; Unamortized premium, 0; and carrying value, 100,000. The total of interest paid is Euro 50,000. The total of interest expense is Euro 48,000. The total of premium amortization is Euro 2,000.A note at the bottom of the table reads: Column (A) remains constant because the face value of the bonds (Euro 100,000) is multiplied by the contractual interest rate (10%) each period. Column (B) is computed as the carrying value of the bonds times the annual effective-interest rate (9.4794%).Column (C) indicates the premium amortization each period. Column (D) decreases each period until it reaches zero at maturity. Column (E) decreases each period until it equals face value at maturity. Asterisk stands for, Rounded to eliminate remaining premium resulting from rounding the effective rate. ">
            <a:extLst>
              <a:ext uri="{FF2B5EF4-FFF2-40B4-BE49-F238E27FC236}">
                <a16:creationId xmlns:a16="http://schemas.microsoft.com/office/drawing/2014/main" id="{EECB8EB9-2B12-C575-57BD-368331A55A67}"/>
              </a:ext>
            </a:extLst>
          </p:cNvPr>
          <p:cNvPicPr>
            <a:picLocks noGrp="1" noChangeAspect="1"/>
          </p:cNvPicPr>
          <p:nvPr>
            <p:ph type="pic" sz="quarter" idx="17"/>
          </p:nvPr>
        </p:nvPicPr>
        <p:blipFill rotWithShape="1">
          <a:blip r:embed="rId3"/>
          <a:stretch/>
        </p:blipFill>
        <p:spPr>
          <a:xfrm>
            <a:off x="988790" y="1205101"/>
            <a:ext cx="7226741" cy="4913204"/>
          </a:xfrm>
          <a:prstGeom prst="rect">
            <a:avLst/>
          </a:prstGeom>
        </p:spPr>
      </p:pic>
      <p:sp>
        <p:nvSpPr>
          <p:cNvPr id="14" name="Content Placeholder 5">
            <a:extLst>
              <a:ext uri="{FF2B5EF4-FFF2-40B4-BE49-F238E27FC236}">
                <a16:creationId xmlns:a16="http://schemas.microsoft.com/office/drawing/2014/main" id="{93A5277A-49DF-E6D1-0F20-7D2D659E781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7" name="Rectangle 6">
            <a:extLst>
              <a:ext uri="{FF2B5EF4-FFF2-40B4-BE49-F238E27FC236}">
                <a16:creationId xmlns:a16="http://schemas.microsoft.com/office/drawing/2014/main" id="{66FEFEEB-C645-9E65-FCAE-8EC6E1E0245F}"/>
              </a:ext>
            </a:extLst>
          </p:cNvPr>
          <p:cNvSpPr/>
          <p:nvPr/>
        </p:nvSpPr>
        <p:spPr>
          <a:xfrm>
            <a:off x="7327726" y="3657600"/>
            <a:ext cx="887805" cy="20041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29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3862" y="433096"/>
            <a:ext cx="8115302" cy="849312"/>
          </a:xfrm>
        </p:spPr>
        <p:txBody>
          <a:bodyPr>
            <a:normAutofit/>
          </a:bodyPr>
          <a:lstStyle/>
          <a:p>
            <a:r>
              <a:rPr lang="en-US" dirty="0"/>
              <a:t>DO IT! 2b: Bond Redemption</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0"/>
          </p:nvPr>
        </p:nvSpPr>
        <p:spPr>
          <a:xfrm>
            <a:off x="514350" y="1679575"/>
            <a:ext cx="8115300" cy="4563909"/>
          </a:xfrm>
        </p:spPr>
        <p:txBody>
          <a:bodyPr>
            <a:normAutofit/>
          </a:bodyPr>
          <a:lstStyle/>
          <a:p>
            <a:pPr marL="0" indent="0">
              <a:lnSpc>
                <a:spcPct val="100000"/>
              </a:lnSpc>
              <a:spcBef>
                <a:spcPts val="624"/>
              </a:spcBef>
              <a:buNone/>
            </a:pPr>
            <a:r>
              <a:rPr lang="en-US" dirty="0"/>
              <a:t>R &amp; B Ltd. issued £500,000, 10-year bonds at a discount. Prior to maturity, when the carrying value of the bonds is £496,000, the company redeems the bonds at 98 (£500,000 × 98% = £490,000) . Prepare the entry to record the redemption of the bonds.</a:t>
            </a:r>
          </a:p>
        </p:txBody>
      </p:sp>
      <p:sp>
        <p:nvSpPr>
          <p:cNvPr id="12" name="Content Placeholder 5">
            <a:extLst>
              <a:ext uri="{FF2B5EF4-FFF2-40B4-BE49-F238E27FC236}">
                <a16:creationId xmlns:a16="http://schemas.microsoft.com/office/drawing/2014/main" id="{C0A92792-29C8-73C4-EBA9-97501655E80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86187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5491-E161-E6D7-63D5-42A52317376D}"/>
              </a:ext>
            </a:extLst>
          </p:cNvPr>
          <p:cNvSpPr>
            <a:spLocks noGrp="1"/>
          </p:cNvSpPr>
          <p:nvPr>
            <p:ph type="title"/>
          </p:nvPr>
        </p:nvSpPr>
        <p:spPr/>
        <p:txBody>
          <a:bodyPr>
            <a:normAutofit fontScale="90000"/>
          </a:bodyPr>
          <a:lstStyle/>
          <a:p>
            <a:r>
              <a:rPr lang="en-US" dirty="0"/>
              <a:t>Bond market is larger than the stock market</a:t>
            </a:r>
          </a:p>
        </p:txBody>
      </p:sp>
      <p:pic>
        <p:nvPicPr>
          <p:cNvPr id="5" name="Content Placeholder 4">
            <a:extLst>
              <a:ext uri="{FF2B5EF4-FFF2-40B4-BE49-F238E27FC236}">
                <a16:creationId xmlns:a16="http://schemas.microsoft.com/office/drawing/2014/main" id="{954A04FB-4B75-2A1E-376E-44340208AEEE}"/>
              </a:ext>
            </a:extLst>
          </p:cNvPr>
          <p:cNvPicPr>
            <a:picLocks noGrp="1" noChangeAspect="1"/>
          </p:cNvPicPr>
          <p:nvPr>
            <p:ph sz="quarter" idx="12"/>
          </p:nvPr>
        </p:nvPicPr>
        <p:blipFill>
          <a:blip r:embed="rId2"/>
          <a:stretch>
            <a:fillRect/>
          </a:stretch>
        </p:blipFill>
        <p:spPr>
          <a:xfrm>
            <a:off x="416696" y="1829756"/>
            <a:ext cx="8115300" cy="3368166"/>
          </a:xfrm>
          <a:prstGeom prst="rect">
            <a:avLst/>
          </a:prstGeom>
        </p:spPr>
      </p:pic>
      <p:sp>
        <p:nvSpPr>
          <p:cNvPr id="4" name="Content Placeholder 3">
            <a:extLst>
              <a:ext uri="{FF2B5EF4-FFF2-40B4-BE49-F238E27FC236}">
                <a16:creationId xmlns:a16="http://schemas.microsoft.com/office/drawing/2014/main" id="{5259C8C8-8C9E-F918-1172-0C0E29E1DEF0}"/>
              </a:ext>
            </a:extLst>
          </p:cNvPr>
          <p:cNvSpPr>
            <a:spLocks noGrp="1"/>
          </p:cNvSpPr>
          <p:nvPr>
            <p:ph sz="quarter" idx="25"/>
          </p:nvPr>
        </p:nvSpPr>
        <p:spPr/>
        <p:txBody>
          <a:bodyPr/>
          <a:lstStyle/>
          <a:p>
            <a:endParaRPr lang="en-US"/>
          </a:p>
        </p:txBody>
      </p:sp>
      <p:sp>
        <p:nvSpPr>
          <p:cNvPr id="7" name="TextBox 6">
            <a:extLst>
              <a:ext uri="{FF2B5EF4-FFF2-40B4-BE49-F238E27FC236}">
                <a16:creationId xmlns:a16="http://schemas.microsoft.com/office/drawing/2014/main" id="{106CEB27-6D3D-A773-067D-1E261865B81F}"/>
              </a:ext>
            </a:extLst>
          </p:cNvPr>
          <p:cNvSpPr txBox="1"/>
          <p:nvPr/>
        </p:nvSpPr>
        <p:spPr>
          <a:xfrm>
            <a:off x="732408" y="5394945"/>
            <a:ext cx="6689324" cy="369332"/>
          </a:xfrm>
          <a:prstGeom prst="rect">
            <a:avLst/>
          </a:prstGeom>
          <a:noFill/>
        </p:spPr>
        <p:txBody>
          <a:bodyPr wrap="square">
            <a:spAutoFit/>
          </a:bodyPr>
          <a:lstStyle/>
          <a:p>
            <a:r>
              <a:rPr lang="en-US" dirty="0"/>
              <a:t>https://learnbonds.com/news/how-big-is-the-bond-market/</a:t>
            </a:r>
          </a:p>
        </p:txBody>
      </p:sp>
    </p:spTree>
    <p:extLst>
      <p:ext uri="{BB962C8B-B14F-4D97-AF65-F5344CB8AC3E}">
        <p14:creationId xmlns:p14="http://schemas.microsoft.com/office/powerpoint/2010/main" val="892284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a:xfrm>
            <a:off x="513862" y="172016"/>
            <a:ext cx="8115302" cy="1137551"/>
          </a:xfrm>
        </p:spPr>
        <p:txBody>
          <a:bodyPr>
            <a:noAutofit/>
          </a:bodyPr>
          <a:lstStyle/>
          <a:p>
            <a:r>
              <a:rPr lang="en-US" dirty="0"/>
              <a:t>DO IT! 2b: Bond Redemption – Solution</a:t>
            </a:r>
            <a:endParaRPr lang="en-IN" dirty="0"/>
          </a:p>
        </p:txBody>
      </p:sp>
      <p:sp>
        <p:nvSpPr>
          <p:cNvPr id="5" name="Content Placeholder 6">
            <a:extLst>
              <a:ext uri="{FF2B5EF4-FFF2-40B4-BE49-F238E27FC236}">
                <a16:creationId xmlns:a16="http://schemas.microsoft.com/office/drawing/2014/main" id="{CBC2A819-0934-33B6-1B00-42067C976738}"/>
              </a:ext>
            </a:extLst>
          </p:cNvPr>
          <p:cNvSpPr>
            <a:spLocks noGrp="1"/>
          </p:cNvSpPr>
          <p:nvPr>
            <p:ph sz="quarter" idx="17"/>
          </p:nvPr>
        </p:nvSpPr>
        <p:spPr>
          <a:xfrm>
            <a:off x="827881" y="2626033"/>
            <a:ext cx="7488238" cy="1605935"/>
          </a:xfrm>
          <a:ln>
            <a:noFill/>
          </a:ln>
        </p:spPr>
        <p:txBody>
          <a:bodyPr/>
          <a:lstStyle/>
          <a:p>
            <a:pPr marL="0" indent="0">
              <a:buNone/>
            </a:pPr>
            <a:r>
              <a:rPr lang="en-US" sz="2600" dirty="0">
                <a:cs typeface="Arial" charset="0"/>
              </a:rPr>
              <a:t>Bonds Payable					</a:t>
            </a:r>
            <a:r>
              <a:rPr lang="en-US" altLang="en-US" sz="2600" dirty="0">
                <a:cs typeface="Arial" charset="0"/>
              </a:rPr>
              <a:t>496,000</a:t>
            </a:r>
            <a:endParaRPr lang="en-US" sz="2600" dirty="0"/>
          </a:p>
          <a:p>
            <a:pPr marL="0" indent="541338">
              <a:buNone/>
            </a:pPr>
            <a:r>
              <a:rPr lang="en-US" sz="2600" dirty="0">
                <a:cs typeface="Arial" charset="0"/>
              </a:rPr>
              <a:t>Gain on Bond Redemption				    </a:t>
            </a:r>
            <a:r>
              <a:rPr lang="en-US" sz="1100" dirty="0">
                <a:cs typeface="Arial" charset="0"/>
              </a:rPr>
              <a:t> </a:t>
            </a:r>
            <a:r>
              <a:rPr lang="en-US" altLang="en-US" sz="2600" dirty="0">
                <a:cs typeface="Arial" charset="0"/>
              </a:rPr>
              <a:t>6,000</a:t>
            </a:r>
            <a:endParaRPr lang="en-US" sz="2600" dirty="0"/>
          </a:p>
          <a:p>
            <a:pPr marL="0" indent="541338">
              <a:buNone/>
              <a:tabLst>
                <a:tab pos="541338" algn="l"/>
              </a:tabLst>
            </a:pPr>
            <a:r>
              <a:rPr lang="en-US" sz="2600" dirty="0">
                <a:cs typeface="Arial" charset="0"/>
              </a:rPr>
              <a:t>Cash								</a:t>
            </a:r>
            <a:r>
              <a:rPr lang="en-US" altLang="en-US" sz="2600" dirty="0">
                <a:cs typeface="Arial" charset="0"/>
              </a:rPr>
              <a:t>490,000</a:t>
            </a:r>
            <a:endParaRPr lang="en-US" sz="2600" dirty="0"/>
          </a:p>
        </p:txBody>
      </p:sp>
      <p:sp>
        <p:nvSpPr>
          <p:cNvPr id="18" name="Content Placeholder 5">
            <a:extLst>
              <a:ext uri="{FF2B5EF4-FFF2-40B4-BE49-F238E27FC236}">
                <a16:creationId xmlns:a16="http://schemas.microsoft.com/office/drawing/2014/main" id="{7D2045AC-387A-D7E8-2E08-BC7E484E754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2325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3" y="2617979"/>
            <a:ext cx="8115301" cy="1622042"/>
          </a:xfrm>
        </p:spPr>
        <p:txBody>
          <a:bodyPr>
            <a:noAutofit/>
          </a:bodyPr>
          <a:lstStyle/>
          <a:p>
            <a:r>
              <a:rPr lang="en-GB" dirty="0"/>
              <a:t>Learning Objective 3</a:t>
            </a:r>
            <a:br>
              <a:rPr lang="en-GB" dirty="0"/>
            </a:br>
            <a:r>
              <a:rPr lang="en-US" dirty="0"/>
              <a:t>Explain How to Account for Other Non-Current Liabilities.</a:t>
            </a:r>
            <a:endParaRPr lang="en-IN" dirty="0"/>
          </a:p>
        </p:txBody>
      </p:sp>
      <p:sp>
        <p:nvSpPr>
          <p:cNvPr id="7" name="Content Placeholder 5">
            <a:extLst>
              <a:ext uri="{FF2B5EF4-FFF2-40B4-BE49-F238E27FC236}">
                <a16:creationId xmlns:a16="http://schemas.microsoft.com/office/drawing/2014/main" id="{59171A20-F424-7645-939B-8D81ABC37435}"/>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233651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Long-Term Notes Payable</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rmAutofit/>
          </a:bodyPr>
          <a:lstStyle/>
          <a:p>
            <a:r>
              <a:rPr lang="en-US" dirty="0"/>
              <a:t>May be secured by a </a:t>
            </a:r>
            <a:r>
              <a:rPr lang="en-US" b="1" dirty="0"/>
              <a:t>mortgage</a:t>
            </a:r>
            <a:r>
              <a:rPr lang="en-US" dirty="0"/>
              <a:t> that pledges title to specific assets as security for a loan</a:t>
            </a:r>
          </a:p>
          <a:p>
            <a:r>
              <a:rPr lang="en-US" dirty="0"/>
              <a:t>Terms require borrower to </a:t>
            </a:r>
            <a:r>
              <a:rPr lang="en-US" dirty="0">
                <a:solidFill>
                  <a:srgbClr val="FF0000"/>
                </a:solidFill>
              </a:rPr>
              <a:t>make equal installment payments over term of loan</a:t>
            </a:r>
            <a:r>
              <a:rPr lang="en-US" dirty="0"/>
              <a:t>. </a:t>
            </a:r>
          </a:p>
          <a:p>
            <a:r>
              <a:rPr lang="en-US" dirty="0"/>
              <a:t>Each payment consists of</a:t>
            </a:r>
          </a:p>
          <a:p>
            <a:pPr lvl="1">
              <a:buSzPct val="100000"/>
              <a:buFont typeface="+mj-lt"/>
              <a:buAutoNum type="arabicPeriod"/>
            </a:pPr>
            <a:r>
              <a:rPr lang="en-US" dirty="0"/>
              <a:t>interest on unpaid balance of loan</a:t>
            </a:r>
          </a:p>
          <a:p>
            <a:pPr lvl="1">
              <a:buSzPct val="100000"/>
              <a:buFont typeface="+mj-lt"/>
              <a:buAutoNum type="arabicPeriod"/>
            </a:pPr>
            <a:r>
              <a:rPr lang="en-US" dirty="0"/>
              <a:t>a reduction of loan principal</a:t>
            </a:r>
          </a:p>
          <a:p>
            <a:r>
              <a:rPr lang="en-US" dirty="0"/>
              <a:t>Companies initially record mortgage notes payable at face value</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4953086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99E5F4-5794-8A0D-E034-1D929EA14213}"/>
              </a:ext>
            </a:extLst>
          </p:cNvPr>
          <p:cNvSpPr>
            <a:spLocks noGrp="1"/>
          </p:cNvSpPr>
          <p:nvPr>
            <p:ph type="title"/>
          </p:nvPr>
        </p:nvSpPr>
        <p:spPr/>
        <p:txBody>
          <a:bodyPr/>
          <a:lstStyle/>
          <a:p>
            <a:r>
              <a:rPr lang="en-IN" dirty="0"/>
              <a:t>Long-Term Notes Payable Illustration</a:t>
            </a:r>
          </a:p>
        </p:txBody>
      </p:sp>
      <p:sp>
        <p:nvSpPr>
          <p:cNvPr id="10" name="Content Placeholder 9">
            <a:extLst>
              <a:ext uri="{FF2B5EF4-FFF2-40B4-BE49-F238E27FC236}">
                <a16:creationId xmlns:a16="http://schemas.microsoft.com/office/drawing/2014/main" id="{3A2C7F3D-FA14-A561-8C5C-7EF8B1BBDCD1}"/>
              </a:ext>
            </a:extLst>
          </p:cNvPr>
          <p:cNvSpPr>
            <a:spLocks noGrp="1"/>
          </p:cNvSpPr>
          <p:nvPr>
            <p:ph sz="quarter" idx="12"/>
          </p:nvPr>
        </p:nvSpPr>
        <p:spPr>
          <a:xfrm>
            <a:off x="387113" y="1309568"/>
            <a:ext cx="8539717" cy="1490782"/>
          </a:xfrm>
        </p:spPr>
        <p:txBody>
          <a:bodyPr>
            <a:normAutofit fontScale="92500"/>
          </a:bodyPr>
          <a:lstStyle/>
          <a:p>
            <a:pPr marL="0" indent="0">
              <a:lnSpc>
                <a:spcPct val="110000"/>
              </a:lnSpc>
              <a:buNone/>
            </a:pPr>
            <a:r>
              <a:rPr lang="en-US" b="1" dirty="0"/>
              <a:t>Illustration: </a:t>
            </a:r>
            <a:r>
              <a:rPr lang="en-US" dirty="0"/>
              <a:t>Mongkok Technology Ltd. issues a HK$500,000, 8%, 20-year mortgage note on December 31, 2025. The terms provide for annual installment payments of HK$50,926.</a:t>
            </a:r>
          </a:p>
        </p:txBody>
      </p:sp>
      <p:graphicFrame>
        <p:nvGraphicFramePr>
          <p:cNvPr id="19" name="Table 19">
            <a:extLst>
              <a:ext uri="{FF2B5EF4-FFF2-40B4-BE49-F238E27FC236}">
                <a16:creationId xmlns:a16="http://schemas.microsoft.com/office/drawing/2014/main" id="{DD4D7D7D-60E8-B1FB-387B-16E54A79828A}"/>
              </a:ext>
            </a:extLst>
          </p:cNvPr>
          <p:cNvGraphicFramePr>
            <a:graphicFrameLocks noGrp="1"/>
          </p:cNvGraphicFramePr>
          <p:nvPr>
            <p:ph type="tbl" sz="quarter" idx="19"/>
          </p:nvPr>
        </p:nvGraphicFramePr>
        <p:xfrm>
          <a:off x="1172105" y="2903220"/>
          <a:ext cx="6508855" cy="2743200"/>
        </p:xfrm>
        <a:graphic>
          <a:graphicData uri="http://schemas.openxmlformats.org/drawingml/2006/table">
            <a:tbl>
              <a:tblPr firstRow="1" bandRow="1">
                <a:tableStyleId>{2D5ABB26-0587-4C30-8999-92F81FD0307C}</a:tableStyleId>
              </a:tblPr>
              <a:tblGrid>
                <a:gridCol w="1182439">
                  <a:extLst>
                    <a:ext uri="{9D8B030D-6E8A-4147-A177-3AD203B41FA5}">
                      <a16:colId xmlns:a16="http://schemas.microsoft.com/office/drawing/2014/main" val="1050708728"/>
                    </a:ext>
                  </a:extLst>
                </a:gridCol>
                <a:gridCol w="1106207">
                  <a:extLst>
                    <a:ext uri="{9D8B030D-6E8A-4147-A177-3AD203B41FA5}">
                      <a16:colId xmlns:a16="http://schemas.microsoft.com/office/drawing/2014/main" val="2096120445"/>
                    </a:ext>
                  </a:extLst>
                </a:gridCol>
                <a:gridCol w="1587499">
                  <a:extLst>
                    <a:ext uri="{9D8B030D-6E8A-4147-A177-3AD203B41FA5}">
                      <a16:colId xmlns:a16="http://schemas.microsoft.com/office/drawing/2014/main" val="1273165357"/>
                    </a:ext>
                  </a:extLst>
                </a:gridCol>
                <a:gridCol w="1219200">
                  <a:extLst>
                    <a:ext uri="{9D8B030D-6E8A-4147-A177-3AD203B41FA5}">
                      <a16:colId xmlns:a16="http://schemas.microsoft.com/office/drawing/2014/main" val="980408148"/>
                    </a:ext>
                  </a:extLst>
                </a:gridCol>
                <a:gridCol w="1413510">
                  <a:extLst>
                    <a:ext uri="{9D8B030D-6E8A-4147-A177-3AD203B41FA5}">
                      <a16:colId xmlns:a16="http://schemas.microsoft.com/office/drawing/2014/main" val="2596112300"/>
                    </a:ext>
                  </a:extLst>
                </a:gridCol>
              </a:tblGrid>
              <a:tr h="747199">
                <a:tc>
                  <a:txBody>
                    <a:bodyPr/>
                    <a:lstStyle/>
                    <a:p>
                      <a:pPr algn="ctr"/>
                      <a:r>
                        <a:rPr lang="en-IN" sz="1600" b="1" dirty="0"/>
                        <a:t>Interest </a:t>
                      </a:r>
                      <a:r>
                        <a:rPr lang="en-IN" sz="1600" b="1" u="sng" dirty="0"/>
                        <a:t>Period</a:t>
                      </a:r>
                    </a:p>
                  </a:txBody>
                  <a:tcPr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t>(A)</a:t>
                      </a:r>
                    </a:p>
                    <a:p>
                      <a:pPr algn="ctr"/>
                      <a:r>
                        <a:rPr lang="en-IN" sz="1600" b="1" dirty="0"/>
                        <a:t>Cash </a:t>
                      </a:r>
                      <a:r>
                        <a:rPr lang="en-IN" sz="1600" b="1" u="sng" dirty="0"/>
                        <a:t>Payment</a:t>
                      </a:r>
                    </a:p>
                  </a:txBody>
                  <a:tcPr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t>(B)</a:t>
                      </a:r>
                    </a:p>
                    <a:p>
                      <a:pPr algn="ctr"/>
                      <a:r>
                        <a:rPr lang="en-IN" sz="1600" b="1" dirty="0"/>
                        <a:t>Interest </a:t>
                      </a:r>
                      <a:r>
                        <a:rPr lang="en-IN" sz="1600" b="1" u="none" dirty="0"/>
                        <a:t>Expense</a:t>
                      </a:r>
                      <a:r>
                        <a:rPr lang="en-IN" sz="1600" b="1" u="sng" dirty="0"/>
                        <a:t> (D) × 8%</a:t>
                      </a:r>
                    </a:p>
                  </a:txBody>
                  <a:tcPr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t>(C)</a:t>
                      </a:r>
                    </a:p>
                    <a:p>
                      <a:pPr algn="ctr"/>
                      <a:r>
                        <a:rPr lang="en-IN" sz="1600" b="1" dirty="0"/>
                        <a:t>Reduction of </a:t>
                      </a:r>
                      <a:r>
                        <a:rPr lang="en-IN" sz="1600" b="1" u="none" dirty="0"/>
                        <a:t>Principal </a:t>
                      </a:r>
                      <a:r>
                        <a:rPr lang="en-IN" sz="1600" b="1" u="sng" dirty="0"/>
                        <a:t>(A) − (B)</a:t>
                      </a:r>
                    </a:p>
                  </a:txBody>
                  <a:tcPr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dirty="0"/>
                        <a:t>(D)</a:t>
                      </a:r>
                    </a:p>
                    <a:p>
                      <a:pPr algn="ctr"/>
                      <a:r>
                        <a:rPr lang="en-IN" sz="1600" b="1" dirty="0"/>
                        <a:t>Principal </a:t>
                      </a:r>
                      <a:r>
                        <a:rPr lang="en-IN" sz="1600" b="1" u="none" dirty="0"/>
                        <a:t>Balance</a:t>
                      </a:r>
                    </a:p>
                    <a:p>
                      <a:pPr algn="ctr"/>
                      <a:r>
                        <a:rPr lang="en-IN" sz="1600" b="1" u="sng" dirty="0"/>
                        <a:t> (D) − (C)</a:t>
                      </a:r>
                    </a:p>
                  </a:txBody>
                  <a:tcPr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763678"/>
                  </a:ext>
                </a:extLst>
              </a:tr>
              <a:tr h="234834">
                <a:tc>
                  <a:txBody>
                    <a:bodyPr/>
                    <a:lstStyle/>
                    <a:p>
                      <a:pPr algn="ctr"/>
                      <a:r>
                        <a:rPr lang="en-IN" sz="1600" dirty="0"/>
                        <a:t>Issue date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IN" sz="1600" dirty="0"/>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IN" sz="1600"/>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IN" sz="1600" dirty="0"/>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r>
                        <a:rPr lang="en-IN" sz="1600" dirty="0"/>
                        <a:t>HK$500,000</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2211539"/>
                  </a:ext>
                </a:extLst>
              </a:tr>
              <a:tr h="234834">
                <a:tc>
                  <a:txBody>
                    <a:bodyPr/>
                    <a:lstStyle/>
                    <a:p>
                      <a:pPr algn="ctr"/>
                      <a:r>
                        <a:rPr lang="en-IN" sz="1600" dirty="0"/>
                        <a:t>1</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HK$50,926</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HK$40,000</a:t>
                      </a: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1600" dirty="0"/>
                        <a:t>HK$10,926</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489,074</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35799075"/>
                  </a:ext>
                </a:extLst>
              </a:tr>
              <a:tr h="234834">
                <a:tc>
                  <a:txBody>
                    <a:bodyPr/>
                    <a:lstStyle/>
                    <a:p>
                      <a:pPr algn="ctr"/>
                      <a:r>
                        <a:rPr lang="en-IN" sz="1600" dirty="0"/>
                        <a:t>2</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50,926</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39,126</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11,800</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477,274</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64516655"/>
                  </a:ext>
                </a:extLst>
              </a:tr>
              <a:tr h="234834">
                <a:tc>
                  <a:txBody>
                    <a:bodyPr/>
                    <a:lstStyle/>
                    <a:p>
                      <a:pPr algn="ctr"/>
                      <a:r>
                        <a:rPr lang="en-IN" sz="1600" dirty="0"/>
                        <a:t>3</a:t>
                      </a: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1600" dirty="0"/>
                        <a:t>50,926</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38,182</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12,744</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464,530</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416115"/>
                  </a:ext>
                </a:extLst>
              </a:tr>
              <a:tr h="234834">
                <a:tc>
                  <a:txBody>
                    <a:bodyPr/>
                    <a:lstStyle/>
                    <a:p>
                      <a:pPr algn="ctr"/>
                      <a:r>
                        <a:rPr lang="en-IN" sz="1600" dirty="0"/>
                        <a:t>4</a:t>
                      </a:r>
                    </a:p>
                  </a:txBody>
                  <a:tcPr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1600" dirty="0"/>
                        <a:t>50,926</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37,162</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13,764</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r"/>
                      <a:r>
                        <a:rPr lang="en-IN" sz="1600" dirty="0"/>
                        <a:t>450,766</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77421158"/>
                  </a:ext>
                </a:extLst>
              </a:tr>
            </a:tbl>
          </a:graphicData>
        </a:graphic>
      </p:graphicFrame>
      <p:sp>
        <p:nvSpPr>
          <p:cNvPr id="9" name="Content Placeholder 8">
            <a:extLst>
              <a:ext uri="{FF2B5EF4-FFF2-40B4-BE49-F238E27FC236}">
                <a16:creationId xmlns:a16="http://schemas.microsoft.com/office/drawing/2014/main" id="{80CB2251-A352-4D37-0C3C-2A1952CA0C55}"/>
              </a:ext>
            </a:extLst>
          </p:cNvPr>
          <p:cNvSpPr>
            <a:spLocks noGrp="1"/>
          </p:cNvSpPr>
          <p:nvPr>
            <p:ph sz="quarter" idx="18"/>
          </p:nvPr>
        </p:nvSpPr>
        <p:spPr>
          <a:xfrm>
            <a:off x="592142" y="5996137"/>
            <a:ext cx="8037512" cy="426069"/>
          </a:xfrm>
        </p:spPr>
        <p:txBody>
          <a:bodyPr>
            <a:normAutofit/>
          </a:bodyPr>
          <a:lstStyle/>
          <a:p>
            <a:pPr marL="0" indent="0">
              <a:buNone/>
            </a:pPr>
            <a:r>
              <a:rPr lang="en-US" sz="2000" b="1" dirty="0"/>
              <a:t>Illustration 11.14: </a:t>
            </a:r>
            <a:r>
              <a:rPr lang="en-US" sz="2000" dirty="0"/>
              <a:t>Mortgage installment payment schedule</a:t>
            </a:r>
          </a:p>
        </p:txBody>
      </p:sp>
      <p:sp>
        <p:nvSpPr>
          <p:cNvPr id="13" name="Content Placeholder 5">
            <a:extLst>
              <a:ext uri="{FF2B5EF4-FFF2-40B4-BE49-F238E27FC236}">
                <a16:creationId xmlns:a16="http://schemas.microsoft.com/office/drawing/2014/main" id="{0D2A5DA7-CAA6-BD6E-9FFE-BEB86EA88E9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340057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noAutofit/>
          </a:bodyPr>
          <a:lstStyle/>
          <a:p>
            <a:r>
              <a:rPr lang="en-IN" dirty="0"/>
              <a:t>Long-Term Notes Payable Example - Journal</a:t>
            </a:r>
          </a:p>
        </p:txBody>
      </p:sp>
      <p:sp>
        <p:nvSpPr>
          <p:cNvPr id="6" name="Content Placeholder 5">
            <a:extLst>
              <a:ext uri="{FF2B5EF4-FFF2-40B4-BE49-F238E27FC236}">
                <a16:creationId xmlns:a16="http://schemas.microsoft.com/office/drawing/2014/main" id="{3DC78345-F3A9-A931-C42F-F0DB4BBDDB08}"/>
              </a:ext>
            </a:extLst>
          </p:cNvPr>
          <p:cNvSpPr>
            <a:spLocks noGrp="1"/>
          </p:cNvSpPr>
          <p:nvPr>
            <p:ph sz="quarter" idx="12"/>
          </p:nvPr>
        </p:nvSpPr>
        <p:spPr>
          <a:xfrm>
            <a:off x="514353" y="1722827"/>
            <a:ext cx="8115301" cy="1034972"/>
          </a:xfrm>
        </p:spPr>
        <p:txBody>
          <a:bodyPr>
            <a:normAutofit/>
          </a:bodyPr>
          <a:lstStyle/>
          <a:p>
            <a:pPr marL="0" indent="0">
              <a:buNone/>
            </a:pPr>
            <a:r>
              <a:rPr lang="en-US" b="1" dirty="0"/>
              <a:t>Illustration: </a:t>
            </a:r>
            <a:r>
              <a:rPr lang="en-US" dirty="0"/>
              <a:t>Mongkok records the mortgage loan and first installment payment as follows:</a:t>
            </a:r>
          </a:p>
        </p:txBody>
      </p:sp>
      <p:sp>
        <p:nvSpPr>
          <p:cNvPr id="7" name="Content Placeholder 6">
            <a:extLst>
              <a:ext uri="{FF2B5EF4-FFF2-40B4-BE49-F238E27FC236}">
                <a16:creationId xmlns:a16="http://schemas.microsoft.com/office/drawing/2014/main" id="{402E7C59-283F-A459-6EFB-54550D4B0071}"/>
              </a:ext>
            </a:extLst>
          </p:cNvPr>
          <p:cNvSpPr>
            <a:spLocks noGrp="1"/>
          </p:cNvSpPr>
          <p:nvPr>
            <p:ph sz="quarter" idx="18"/>
          </p:nvPr>
        </p:nvSpPr>
        <p:spPr>
          <a:xfrm>
            <a:off x="592138" y="2739358"/>
            <a:ext cx="1384146" cy="538572"/>
          </a:xfrm>
        </p:spPr>
        <p:txBody>
          <a:bodyPr>
            <a:normAutofit/>
          </a:bodyPr>
          <a:lstStyle/>
          <a:p>
            <a:pPr marL="0" indent="0">
              <a:buNone/>
            </a:pPr>
            <a:r>
              <a:rPr lang="en-US" altLang="en-US" sz="2600" dirty="0">
                <a:cs typeface="Arial" charset="0"/>
              </a:rPr>
              <a:t>Dec. 31</a:t>
            </a:r>
          </a:p>
        </p:txBody>
      </p:sp>
      <p:sp>
        <p:nvSpPr>
          <p:cNvPr id="15" name="Content Placeholder 6">
            <a:extLst>
              <a:ext uri="{FF2B5EF4-FFF2-40B4-BE49-F238E27FC236}">
                <a16:creationId xmlns:a16="http://schemas.microsoft.com/office/drawing/2014/main" id="{AA8789C6-967C-868F-F33F-B26F0F92EC57}"/>
              </a:ext>
            </a:extLst>
          </p:cNvPr>
          <p:cNvSpPr>
            <a:spLocks noGrp="1"/>
          </p:cNvSpPr>
          <p:nvPr>
            <p:ph sz="quarter" idx="20"/>
          </p:nvPr>
        </p:nvSpPr>
        <p:spPr>
          <a:xfrm>
            <a:off x="1792033" y="2807797"/>
            <a:ext cx="6904038" cy="966787"/>
          </a:xfrm>
          <a:ln>
            <a:noFill/>
          </a:ln>
        </p:spPr>
        <p:txBody>
          <a:bodyPr/>
          <a:lstStyle/>
          <a:p>
            <a:pPr marL="0" indent="0">
              <a:buNone/>
            </a:pPr>
            <a:r>
              <a:rPr lang="en-US" sz="2600" dirty="0">
                <a:cs typeface="Arial" charset="0"/>
              </a:rPr>
              <a:t>Cash						500,000</a:t>
            </a:r>
            <a:endParaRPr lang="en-US" sz="2600" dirty="0"/>
          </a:p>
          <a:p>
            <a:pPr marL="0" indent="0">
              <a:buNone/>
            </a:pPr>
            <a:r>
              <a:rPr lang="en-US" altLang="en-US" sz="2600" dirty="0">
                <a:cs typeface="Arial" charset="0"/>
              </a:rPr>
              <a:t>	Mortgage Payable</a:t>
            </a:r>
            <a:r>
              <a:rPr lang="en-US" altLang="en-US" sz="2600" dirty="0"/>
              <a:t>				</a:t>
            </a:r>
            <a:r>
              <a:rPr lang="en-US" altLang="en-US" sz="2600" dirty="0">
                <a:cs typeface="Arial" charset="0"/>
              </a:rPr>
              <a:t>500,000</a:t>
            </a:r>
            <a:endParaRPr lang="en-US" sz="2600" dirty="0"/>
          </a:p>
        </p:txBody>
      </p:sp>
      <p:sp>
        <p:nvSpPr>
          <p:cNvPr id="10" name="Content Placeholder 9">
            <a:extLst>
              <a:ext uri="{FF2B5EF4-FFF2-40B4-BE49-F238E27FC236}">
                <a16:creationId xmlns:a16="http://schemas.microsoft.com/office/drawing/2014/main" id="{840805B4-7D63-1860-9A01-EF20023FEC50}"/>
              </a:ext>
            </a:extLst>
          </p:cNvPr>
          <p:cNvSpPr>
            <a:spLocks noGrp="1"/>
          </p:cNvSpPr>
          <p:nvPr>
            <p:ph sz="quarter" idx="21"/>
          </p:nvPr>
        </p:nvSpPr>
        <p:spPr>
          <a:xfrm>
            <a:off x="572782" y="4177593"/>
            <a:ext cx="1216691" cy="520131"/>
          </a:xfrm>
        </p:spPr>
        <p:txBody>
          <a:bodyPr>
            <a:normAutofit/>
          </a:bodyPr>
          <a:lstStyle/>
          <a:p>
            <a:pPr marL="0" indent="0">
              <a:buNone/>
            </a:pPr>
            <a:r>
              <a:rPr lang="en-US" altLang="en-US" sz="2600" dirty="0">
                <a:cs typeface="Arial" charset="0"/>
              </a:rPr>
              <a:t>Dec. 31</a:t>
            </a:r>
          </a:p>
        </p:txBody>
      </p:sp>
      <p:sp>
        <p:nvSpPr>
          <p:cNvPr id="16" name="Content Placeholder 6">
            <a:extLst>
              <a:ext uri="{FF2B5EF4-FFF2-40B4-BE49-F238E27FC236}">
                <a16:creationId xmlns:a16="http://schemas.microsoft.com/office/drawing/2014/main" id="{A9CF882A-B9A4-3FC1-0D71-2A918F42BBD4}"/>
              </a:ext>
            </a:extLst>
          </p:cNvPr>
          <p:cNvSpPr>
            <a:spLocks noGrp="1"/>
          </p:cNvSpPr>
          <p:nvPr>
            <p:ph sz="quarter" idx="23"/>
          </p:nvPr>
        </p:nvSpPr>
        <p:spPr>
          <a:xfrm>
            <a:off x="1907614" y="4172315"/>
            <a:ext cx="6904037" cy="1435868"/>
          </a:xfrm>
          <a:ln>
            <a:noFill/>
          </a:ln>
        </p:spPr>
        <p:txBody>
          <a:bodyPr/>
          <a:lstStyle/>
          <a:p>
            <a:pPr marL="0" indent="0">
              <a:buNone/>
            </a:pPr>
            <a:r>
              <a:rPr lang="en-US" sz="2600" dirty="0">
                <a:cs typeface="Arial" charset="0"/>
              </a:rPr>
              <a:t>Interest Expense			40,000</a:t>
            </a:r>
            <a:endParaRPr lang="en-US" sz="2600" dirty="0"/>
          </a:p>
          <a:p>
            <a:pPr marL="0" indent="0">
              <a:buNone/>
            </a:pPr>
            <a:r>
              <a:rPr lang="en-US" altLang="en-US" sz="2600" dirty="0">
                <a:cs typeface="Arial" charset="0"/>
              </a:rPr>
              <a:t>Mortgage Payable</a:t>
            </a:r>
            <a:r>
              <a:rPr lang="en-US" altLang="en-US" sz="2600" dirty="0"/>
              <a:t>			</a:t>
            </a:r>
            <a:r>
              <a:rPr lang="en-US" altLang="en-US" sz="2600" dirty="0">
                <a:cs typeface="Arial" charset="0"/>
              </a:rPr>
              <a:t>10,926</a:t>
            </a:r>
            <a:endParaRPr lang="en-US" sz="2600" dirty="0"/>
          </a:p>
          <a:p>
            <a:pPr marL="0" indent="541338">
              <a:buNone/>
            </a:pPr>
            <a:r>
              <a:rPr lang="en-US" altLang="en-US" sz="2600" dirty="0">
                <a:cs typeface="Arial" charset="0"/>
              </a:rPr>
              <a:t>Cash							50,926</a:t>
            </a:r>
            <a:endParaRPr lang="en-US" sz="2600" dirty="0"/>
          </a:p>
        </p:txBody>
      </p:sp>
      <p:sp>
        <p:nvSpPr>
          <p:cNvPr id="13" name="Content Placeholder 5">
            <a:extLst>
              <a:ext uri="{FF2B5EF4-FFF2-40B4-BE49-F238E27FC236}">
                <a16:creationId xmlns:a16="http://schemas.microsoft.com/office/drawing/2014/main" id="{D5320566-367C-66A6-DEFF-FC6D0DA877D7}"/>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4054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IN" dirty="0"/>
              <a:t>Presentation Illustrated</a:t>
            </a:r>
          </a:p>
        </p:txBody>
      </p:sp>
      <p:pic>
        <p:nvPicPr>
          <p:cNvPr id="10" name="Picture Placeholder 9" descr="Illustration of a statement of financial position (partial). The statement presents a three-line heading consisting of the name of the company, Guangzhou Limited; the type of statement, Statement of Financial Position (partial); and the value in which the statement is prepared, (in thousands). This illustration presents the liabilities section of the balance sheet, with the label, Non-current liabilities. There are 2 columns presented, the first presenting account names and the other presenting the respective amounts and totals. The following account names are listed in this section slightly indented with the respective amounts listed in the second column: Bonds payable 10% due in 2027, Yen 920,000; Mortgage payable, 11%, due in 2033 and secured by plant assets, 300,000; Lease liabilities, 200,000. The amounts are totaled as Yen 1,420,000, presented in the last numeric column, and the label appears in the first column as: Total non-current liabilities.">
            <a:extLst>
              <a:ext uri="{FF2B5EF4-FFF2-40B4-BE49-F238E27FC236}">
                <a16:creationId xmlns:a16="http://schemas.microsoft.com/office/drawing/2014/main" id="{F6AE733D-D17C-074F-C131-ED8C0D3B59EF}"/>
              </a:ext>
            </a:extLst>
          </p:cNvPr>
          <p:cNvPicPr>
            <a:picLocks noGrp="1" noChangeAspect="1"/>
          </p:cNvPicPr>
          <p:nvPr>
            <p:ph type="pic" sz="quarter" idx="17"/>
          </p:nvPr>
        </p:nvPicPr>
        <p:blipFill rotWithShape="1">
          <a:blip r:embed="rId2"/>
          <a:stretch/>
        </p:blipFill>
        <p:spPr>
          <a:xfrm>
            <a:off x="477520" y="1521814"/>
            <a:ext cx="8266748" cy="2933700"/>
          </a:xfrm>
          <a:prstGeom prst="rect">
            <a:avLst/>
          </a:prstGeom>
        </p:spPr>
      </p:pic>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592138" y="5603854"/>
            <a:ext cx="8037512" cy="772102"/>
          </a:xfrm>
        </p:spPr>
        <p:txBody>
          <a:bodyPr>
            <a:normAutofit/>
          </a:bodyPr>
          <a:lstStyle/>
          <a:p>
            <a:pPr marL="0" indent="0">
              <a:buNone/>
            </a:pPr>
            <a:r>
              <a:rPr lang="en-US" sz="2000" b="1" dirty="0"/>
              <a:t>Illustration 11.15: </a:t>
            </a:r>
            <a:r>
              <a:rPr lang="en-US" sz="2000" dirty="0"/>
              <a:t>Statement of financial position presentation of non-current liabilities</a:t>
            </a:r>
          </a:p>
        </p:txBody>
      </p:sp>
      <p:sp>
        <p:nvSpPr>
          <p:cNvPr id="14" name="Content Placeholder 5">
            <a:extLst>
              <a:ext uri="{FF2B5EF4-FFF2-40B4-BE49-F238E27FC236}">
                <a16:creationId xmlns:a16="http://schemas.microsoft.com/office/drawing/2014/main" id="{E2BF20E8-1255-B01D-9389-F4BE86CC514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860065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473156"/>
            <a:ext cx="8115301" cy="1911688"/>
          </a:xfrm>
        </p:spPr>
        <p:txBody>
          <a:bodyPr>
            <a:noAutofit/>
          </a:bodyPr>
          <a:lstStyle/>
          <a:p>
            <a:r>
              <a:rPr lang="en-GB" dirty="0"/>
              <a:t>Learning Objective 4</a:t>
            </a:r>
            <a:br>
              <a:rPr lang="en-GB" dirty="0"/>
            </a:br>
            <a:r>
              <a:rPr lang="en-US" dirty="0"/>
              <a:t>Discuss How Liabilities are Reported and Analyzed.</a:t>
            </a:r>
            <a:endParaRPr lang="en-IN" dirty="0"/>
          </a:p>
        </p:txBody>
      </p:sp>
      <p:sp>
        <p:nvSpPr>
          <p:cNvPr id="7" name="Content Placeholder 5">
            <a:extLst>
              <a:ext uri="{FF2B5EF4-FFF2-40B4-BE49-F238E27FC236}">
                <a16:creationId xmlns:a16="http://schemas.microsoft.com/office/drawing/2014/main" id="{B74CBBAE-E2DC-D557-9108-DFF9384FE5D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043949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Analysis </a:t>
            </a:r>
            <a:r>
              <a:rPr lang="en-US" altLang="zh-CN" dirty="0"/>
              <a:t>(Non-Current liability)</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pPr marL="0" indent="0">
              <a:buNone/>
            </a:pPr>
            <a:r>
              <a:rPr lang="en-US" dirty="0"/>
              <a:t>Two ratios that provide information about debt-paying ability and long-run solvency are:</a:t>
            </a:r>
          </a:p>
          <a:p>
            <a:r>
              <a:rPr lang="en-US" b="1" dirty="0">
                <a:solidFill>
                  <a:schemeClr val="accent2"/>
                </a:solidFill>
              </a:rPr>
              <a:t>Debt to Assets</a:t>
            </a:r>
            <a:r>
              <a:rPr lang="en-US" dirty="0"/>
              <a:t> Ratio</a:t>
            </a:r>
          </a:p>
          <a:p>
            <a:r>
              <a:rPr lang="en-US" b="1" dirty="0">
                <a:solidFill>
                  <a:schemeClr val="accent2"/>
                </a:solidFill>
              </a:rPr>
              <a:t>Times Interest Earned </a:t>
            </a:r>
            <a:r>
              <a:rPr lang="en-US" dirty="0"/>
              <a:t>Ratio</a:t>
            </a:r>
          </a:p>
          <a:p>
            <a:endParaRPr lang="en-US" dirty="0"/>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780024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IN" dirty="0"/>
              <a:t>Analysis Example</a:t>
            </a:r>
          </a:p>
        </p:txBody>
      </p:sp>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486703" y="1242996"/>
            <a:ext cx="8255342" cy="2186004"/>
          </a:xfrm>
        </p:spPr>
        <p:txBody>
          <a:bodyPr>
            <a:normAutofit/>
          </a:bodyPr>
          <a:lstStyle/>
          <a:p>
            <a:pPr marL="0" indent="0">
              <a:buNone/>
            </a:pPr>
            <a:r>
              <a:rPr lang="en-US" sz="2600" dirty="0"/>
              <a:t>To illustrate these ratios, we will use data from an </a:t>
            </a:r>
            <a:r>
              <a:rPr lang="en-US" sz="2600" b="1" dirty="0">
                <a:solidFill>
                  <a:schemeClr val="accent2"/>
                </a:solidFill>
              </a:rPr>
              <a:t>LG</a:t>
            </a:r>
            <a:r>
              <a:rPr lang="en-US" sz="2600" dirty="0"/>
              <a:t> (KOR) annual report. The company had total liabilities of ₩ 22,839 billion, total assets of ₩ 35,528 billion, interest expense of ₩ 827 billion, income taxes of ₩ 354 billion, and net income of ₩ 223 billion. </a:t>
            </a:r>
          </a:p>
        </p:txBody>
      </p:sp>
      <p:graphicFrame>
        <p:nvGraphicFramePr>
          <p:cNvPr id="2" name="Table 19">
            <a:extLst>
              <a:ext uri="{FF2B5EF4-FFF2-40B4-BE49-F238E27FC236}">
                <a16:creationId xmlns:a16="http://schemas.microsoft.com/office/drawing/2014/main" id="{296749D2-3915-DBE5-FCCE-534CEDDFB199}"/>
              </a:ext>
            </a:extLst>
          </p:cNvPr>
          <p:cNvGraphicFramePr>
            <a:graphicFrameLocks noGrp="1"/>
          </p:cNvGraphicFramePr>
          <p:nvPr>
            <p:ph type="tbl" sz="quarter" idx="19"/>
            <p:extLst>
              <p:ext uri="{D42A27DB-BD31-4B8C-83A1-F6EECF244321}">
                <p14:modId xmlns:p14="http://schemas.microsoft.com/office/powerpoint/2010/main" val="1614441917"/>
              </p:ext>
            </p:extLst>
          </p:nvPr>
        </p:nvGraphicFramePr>
        <p:xfrm>
          <a:off x="1146319" y="3429000"/>
          <a:ext cx="7026472" cy="2011680"/>
        </p:xfrm>
        <a:graphic>
          <a:graphicData uri="http://schemas.openxmlformats.org/drawingml/2006/table">
            <a:tbl>
              <a:tblPr firstRow="1" bandRow="1">
                <a:tableStyleId>{2D5ABB26-0587-4C30-8999-92F81FD0307C}</a:tableStyleId>
              </a:tblPr>
              <a:tblGrid>
                <a:gridCol w="2389554">
                  <a:extLst>
                    <a:ext uri="{9D8B030D-6E8A-4147-A177-3AD203B41FA5}">
                      <a16:colId xmlns:a16="http://schemas.microsoft.com/office/drawing/2014/main" val="1050708728"/>
                    </a:ext>
                  </a:extLst>
                </a:gridCol>
                <a:gridCol w="577611">
                  <a:extLst>
                    <a:ext uri="{9D8B030D-6E8A-4147-A177-3AD203B41FA5}">
                      <a16:colId xmlns:a16="http://schemas.microsoft.com/office/drawing/2014/main" val="2096120445"/>
                    </a:ext>
                  </a:extLst>
                </a:gridCol>
                <a:gridCol w="1453073">
                  <a:extLst>
                    <a:ext uri="{9D8B030D-6E8A-4147-A177-3AD203B41FA5}">
                      <a16:colId xmlns:a16="http://schemas.microsoft.com/office/drawing/2014/main" val="1273165357"/>
                    </a:ext>
                  </a:extLst>
                </a:gridCol>
                <a:gridCol w="439920">
                  <a:extLst>
                    <a:ext uri="{9D8B030D-6E8A-4147-A177-3AD203B41FA5}">
                      <a16:colId xmlns:a16="http://schemas.microsoft.com/office/drawing/2014/main" val="980408148"/>
                    </a:ext>
                  </a:extLst>
                </a:gridCol>
                <a:gridCol w="2166314">
                  <a:extLst>
                    <a:ext uri="{9D8B030D-6E8A-4147-A177-3AD203B41FA5}">
                      <a16:colId xmlns:a16="http://schemas.microsoft.com/office/drawing/2014/main" val="2596112300"/>
                    </a:ext>
                  </a:extLst>
                </a:gridCol>
              </a:tblGrid>
              <a:tr h="217950">
                <a:tc>
                  <a:txBody>
                    <a:bodyPr/>
                    <a:lstStyle/>
                    <a:p>
                      <a:pPr algn="ctr"/>
                      <a:r>
                        <a:rPr lang="en-US" sz="1800" b="1" u="none" dirty="0"/>
                        <a:t>Total Liabilities</a:t>
                      </a:r>
                      <a:endParaRPr lang="en-IN" sz="1800" b="1" u="none" dirty="0"/>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800" b="1" u="none" dirty="0"/>
                        <a:t>÷</a:t>
                      </a:r>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800" b="1" u="none" dirty="0"/>
                        <a:t>Total Assets</a:t>
                      </a:r>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u="none" dirty="0"/>
                        <a:t>=</a:t>
                      </a:r>
                      <a:endParaRPr lang="en-IN" sz="1800" b="1" u="none" dirty="0"/>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800" b="1" u="none" dirty="0">
                          <a:solidFill>
                            <a:schemeClr val="accent2"/>
                          </a:solidFill>
                        </a:rPr>
                        <a:t>Debt to Assets Ratio</a:t>
                      </a:r>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763678"/>
                  </a:ext>
                </a:extLst>
              </a:tr>
              <a:tr h="126272">
                <a:tc>
                  <a:txBody>
                    <a:bodyPr/>
                    <a:lstStyle/>
                    <a:p>
                      <a:pPr algn="ctr"/>
                      <a:r>
                        <a:rPr lang="en-US" sz="1800" dirty="0"/>
                        <a:t>₩22,839</a:t>
                      </a:r>
                    </a:p>
                  </a:txBody>
                  <a:tcPr marL="121706" marR="121706"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IN" sz="1800" b="1" u="none" dirty="0"/>
                        <a:t>÷</a:t>
                      </a:r>
                    </a:p>
                  </a:txBody>
                  <a:tcPr marL="121706" marR="121706"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t>₩35,528</a:t>
                      </a:r>
                    </a:p>
                  </a:txBody>
                  <a:tcPr marL="121706" marR="121706"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dirty="0"/>
                        <a:t>=</a:t>
                      </a:r>
                      <a:endParaRPr lang="en-IN" sz="1800" dirty="0"/>
                    </a:p>
                  </a:txBody>
                  <a:tcPr marL="121706" marR="121706"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dirty="0">
                          <a:solidFill>
                            <a:schemeClr val="accent2"/>
                          </a:solidFill>
                        </a:rPr>
                        <a:t>64.3%</a:t>
                      </a:r>
                      <a:endParaRPr lang="en-IN" sz="1800" dirty="0">
                        <a:solidFill>
                          <a:schemeClr val="accent2"/>
                        </a:solidFill>
                      </a:endParaRPr>
                    </a:p>
                  </a:txBody>
                  <a:tcPr marL="121706" marR="121706"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2211539"/>
                  </a:ext>
                </a:extLst>
              </a:tr>
              <a:tr h="126272">
                <a:tc>
                  <a:txBody>
                    <a:bodyPr/>
                    <a:lstStyle/>
                    <a:p>
                      <a:pPr algn="ctr"/>
                      <a:r>
                        <a:rPr lang="en-IN" sz="1800" b="1" i="0" u="none" strike="noStrike" kern="1200" baseline="0" dirty="0">
                          <a:solidFill>
                            <a:schemeClr val="tx1"/>
                          </a:solidFill>
                          <a:latin typeface="+mn-lt"/>
                          <a:ea typeface="+mn-ea"/>
                          <a:cs typeface="+mn-cs"/>
                        </a:rPr>
                        <a:t>Net Income +</a:t>
                      </a:r>
                    </a:p>
                    <a:p>
                      <a:pPr algn="ctr"/>
                      <a:r>
                        <a:rPr lang="en-IN" sz="1800" b="1" i="0" u="none" strike="noStrike" kern="1200" baseline="0" dirty="0">
                          <a:solidFill>
                            <a:schemeClr val="tx1"/>
                          </a:solidFill>
                          <a:latin typeface="+mn-lt"/>
                          <a:ea typeface="+mn-ea"/>
                          <a:cs typeface="+mn-cs"/>
                        </a:rPr>
                        <a:t>Interest Expense +</a:t>
                      </a:r>
                    </a:p>
                    <a:p>
                      <a:pPr algn="ctr"/>
                      <a:r>
                        <a:rPr lang="en-IN" sz="1800" b="1" i="0" u="none" strike="noStrike" kern="1200" baseline="0" dirty="0">
                          <a:solidFill>
                            <a:schemeClr val="tx1"/>
                          </a:solidFill>
                          <a:latin typeface="+mn-lt"/>
                          <a:ea typeface="+mn-ea"/>
                          <a:cs typeface="+mn-cs"/>
                        </a:rPr>
                        <a:t>Income Tax Expense</a:t>
                      </a:r>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ctr"/>
                      <a:r>
                        <a:rPr lang="en-IN" sz="1800" b="1" u="none" dirty="0"/>
                        <a:t>÷</a:t>
                      </a:r>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ctr"/>
                      <a:r>
                        <a:rPr lang="en-IN" sz="1800" b="1" i="0" u="none" strike="noStrike" kern="1200" baseline="0" dirty="0">
                          <a:solidFill>
                            <a:schemeClr val="tx1"/>
                          </a:solidFill>
                          <a:latin typeface="+mn-lt"/>
                          <a:ea typeface="+mn-ea"/>
                          <a:cs typeface="+mn-cs"/>
                        </a:rPr>
                        <a:t>Interest Expense</a:t>
                      </a:r>
                      <a:endParaRPr lang="en-IN" sz="1800" dirty="0"/>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800" dirty="0"/>
                        <a:t>=</a:t>
                      </a:r>
                      <a:endParaRPr lang="en-IN" sz="1800" dirty="0"/>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ctr"/>
                      <a:r>
                        <a:rPr lang="en-IN" sz="1800" b="1" i="0" u="none" strike="noStrike" kern="1200" baseline="0" dirty="0">
                          <a:solidFill>
                            <a:schemeClr val="accent2"/>
                          </a:solidFill>
                          <a:latin typeface="+mn-lt"/>
                          <a:ea typeface="+mn-ea"/>
                          <a:cs typeface="+mn-cs"/>
                        </a:rPr>
                        <a:t>Times Interest Earned</a:t>
                      </a:r>
                      <a:endParaRPr lang="en-IN" sz="1800" dirty="0">
                        <a:solidFill>
                          <a:schemeClr val="accent2"/>
                        </a:solidFill>
                      </a:endParaRPr>
                    </a:p>
                  </a:txBody>
                  <a:tcPr marL="121706" marR="121706"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35799075"/>
                  </a:ext>
                </a:extLst>
              </a:tr>
              <a:tr h="12627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t>₩223 + ₩827 + ₩354 </a:t>
                      </a:r>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ctr"/>
                      <a:r>
                        <a:rPr lang="en-IN" sz="1800" b="1" u="none" dirty="0"/>
                        <a:t>÷</a:t>
                      </a:r>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t>₩827</a:t>
                      </a:r>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r"/>
                      <a:r>
                        <a:rPr lang="en-US" sz="1800" dirty="0"/>
                        <a:t>=</a:t>
                      </a:r>
                      <a:endParaRPr lang="en-IN" sz="1800" dirty="0"/>
                    </a:p>
                  </a:txBody>
                  <a:tcPr marL="121706" marR="121706"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solidFill>
                            <a:schemeClr val="accent2"/>
                          </a:solidFill>
                        </a:rPr>
                        <a:t>1.70 times</a:t>
                      </a:r>
                      <a:endParaRPr lang="en-IN" sz="1800" dirty="0">
                        <a:solidFill>
                          <a:schemeClr val="accent2"/>
                        </a:solidFill>
                      </a:endParaRPr>
                    </a:p>
                  </a:txBody>
                  <a:tcPr marL="121706" marR="121706"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416115"/>
                  </a:ext>
                </a:extLst>
              </a:tr>
            </a:tbl>
          </a:graphicData>
        </a:graphic>
      </p:graphicFrame>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514353" y="5646578"/>
            <a:ext cx="8037512" cy="714580"/>
          </a:xfrm>
        </p:spPr>
        <p:txBody>
          <a:bodyPr>
            <a:normAutofit/>
          </a:bodyPr>
          <a:lstStyle/>
          <a:p>
            <a:pPr marL="0" indent="0">
              <a:buNone/>
            </a:pPr>
            <a:r>
              <a:rPr lang="en-US" sz="2000" b="1" dirty="0"/>
              <a:t>Illustration 11.16: </a:t>
            </a:r>
            <a:r>
              <a:rPr lang="en-US" sz="2000" dirty="0"/>
              <a:t>Debt to assets and times interest earned rations, with computations (in billions)</a:t>
            </a:r>
          </a:p>
        </p:txBody>
      </p:sp>
      <p:sp>
        <p:nvSpPr>
          <p:cNvPr id="14" name="Content Placeholder 5">
            <a:extLst>
              <a:ext uri="{FF2B5EF4-FFF2-40B4-BE49-F238E27FC236}">
                <a16:creationId xmlns:a16="http://schemas.microsoft.com/office/drawing/2014/main" id="{AFA52C2F-D6A5-1A21-B526-2B5209791E6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688537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IN" dirty="0"/>
              <a:t>Bond Financing Advantages</a:t>
            </a:r>
          </a:p>
        </p:txBody>
      </p:sp>
      <p:pic>
        <p:nvPicPr>
          <p:cNvPr id="4" name="Picture Placeholder 3" descr="An illustration presents a table with two columns and the column headers are: Bond financing, and Advantages. The first advantage is illustrated with a person checking a box on a touchscreen ballot with the following text: Stockholder control is not affected: Bondholders do not have voting rights, so current owners (shareholders) retain full control of the company. The second advantage is illustrated with a document labeled as tax bill with the following text, Tax saving result: Bond interest is deductible for tax purposes; dividends on stock are not. The third advantage is illustrated with a text box divided by a diagonal into two parts, Income Statement and E P S, with the following text: Earnings per share (E P S) may be higher: Although bond interest expense reduces net income, earnings per share is higher under bond financing because no additional shares are issued. ">
            <a:extLst>
              <a:ext uri="{FF2B5EF4-FFF2-40B4-BE49-F238E27FC236}">
                <a16:creationId xmlns:a16="http://schemas.microsoft.com/office/drawing/2014/main" id="{D8C73A97-F1D1-E03E-4AA7-ED634EE42A0E}"/>
              </a:ext>
            </a:extLst>
          </p:cNvPr>
          <p:cNvPicPr>
            <a:picLocks noGrp="1" noChangeAspect="1"/>
          </p:cNvPicPr>
          <p:nvPr>
            <p:ph type="pic" sz="quarter" idx="17"/>
          </p:nvPr>
        </p:nvPicPr>
        <p:blipFill rotWithShape="1">
          <a:blip r:embed="rId2"/>
          <a:stretch/>
        </p:blipFill>
        <p:spPr>
          <a:xfrm>
            <a:off x="128587" y="1385887"/>
            <a:ext cx="8886825" cy="4086225"/>
          </a:xfrm>
          <a:prstGeom prst="rect">
            <a:avLst/>
          </a:prstGeom>
        </p:spPr>
      </p:pic>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514353" y="5818292"/>
            <a:ext cx="8037512" cy="452423"/>
          </a:xfrm>
        </p:spPr>
        <p:txBody>
          <a:bodyPr>
            <a:normAutofit/>
          </a:bodyPr>
          <a:lstStyle/>
          <a:p>
            <a:pPr marL="0" indent="0">
              <a:buNone/>
            </a:pPr>
            <a:r>
              <a:rPr lang="en-US" sz="2000" b="1" dirty="0"/>
              <a:t>Illustration 11.17: </a:t>
            </a:r>
            <a:r>
              <a:rPr lang="en-US" sz="2000" dirty="0"/>
              <a:t>Advantages of bond financing over ordinary shares </a:t>
            </a:r>
          </a:p>
        </p:txBody>
      </p:sp>
      <p:sp>
        <p:nvSpPr>
          <p:cNvPr id="14" name="Content Placeholder 5">
            <a:extLst>
              <a:ext uri="{FF2B5EF4-FFF2-40B4-BE49-F238E27FC236}">
                <a16:creationId xmlns:a16="http://schemas.microsoft.com/office/drawing/2014/main" id="{6E37CEE8-FDE6-1B8B-8B3E-A54354A18DE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351920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5491-E161-E6D7-63D5-42A52317376D}"/>
              </a:ext>
            </a:extLst>
          </p:cNvPr>
          <p:cNvSpPr>
            <a:spLocks noGrp="1"/>
          </p:cNvSpPr>
          <p:nvPr>
            <p:ph type="title"/>
          </p:nvPr>
        </p:nvSpPr>
        <p:spPr/>
        <p:txBody>
          <a:bodyPr>
            <a:normAutofit/>
          </a:bodyPr>
          <a:lstStyle/>
          <a:p>
            <a:r>
              <a:rPr lang="en-US" dirty="0"/>
              <a:t>Bond market size by country</a:t>
            </a:r>
          </a:p>
        </p:txBody>
      </p:sp>
      <p:sp>
        <p:nvSpPr>
          <p:cNvPr id="4" name="Content Placeholder 3">
            <a:extLst>
              <a:ext uri="{FF2B5EF4-FFF2-40B4-BE49-F238E27FC236}">
                <a16:creationId xmlns:a16="http://schemas.microsoft.com/office/drawing/2014/main" id="{5259C8C8-8C9E-F918-1172-0C0E29E1DEF0}"/>
              </a:ext>
            </a:extLst>
          </p:cNvPr>
          <p:cNvSpPr>
            <a:spLocks noGrp="1"/>
          </p:cNvSpPr>
          <p:nvPr>
            <p:ph sz="quarter" idx="25"/>
          </p:nvPr>
        </p:nvSpPr>
        <p:spPr/>
        <p:txBody>
          <a:bodyPr/>
          <a:lstStyle/>
          <a:p>
            <a:endParaRPr lang="en-US"/>
          </a:p>
        </p:txBody>
      </p:sp>
      <p:pic>
        <p:nvPicPr>
          <p:cNvPr id="1026" name="Picture 2" descr="The Largest Bond Markets in the World">
            <a:extLst>
              <a:ext uri="{FF2B5EF4-FFF2-40B4-BE49-F238E27FC236}">
                <a16:creationId xmlns:a16="http://schemas.microsoft.com/office/drawing/2014/main" id="{6C7B0CBF-7DD4-4696-8694-81DABDBDE3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634" b="9260"/>
          <a:stretch/>
        </p:blipFill>
        <p:spPr bwMode="auto">
          <a:xfrm>
            <a:off x="2449482" y="1669001"/>
            <a:ext cx="5282968" cy="446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5665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Debt and Equity Financing Example</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pPr marL="0" indent="0">
              <a:spcAft>
                <a:spcPts val="600"/>
              </a:spcAft>
              <a:buNone/>
            </a:pPr>
            <a:r>
              <a:rPr lang="en-US" sz="2600" b="1" dirty="0"/>
              <a:t>Illustration</a:t>
            </a:r>
            <a:r>
              <a:rPr lang="en-US" sz="2600" dirty="0"/>
              <a:t>: Microsystems is considering two plans for financing the construction of a new €5 million plant. Plan A involves issuance of 200,000 ordinary shares at the current market price of €25 per share. Plan B involves issuance of €5 million, 8% bonds at face value. Income before interest and taxes on the new plant will be €1.5 million. Income taxes are expected to be 30%. Microsystems currently has 100,000 ordinary shares outstanding. </a:t>
            </a:r>
          </a:p>
          <a:p>
            <a:pPr marL="0" indent="0">
              <a:spcAft>
                <a:spcPts val="600"/>
              </a:spcAft>
              <a:buNone/>
            </a:pPr>
            <a:r>
              <a:rPr lang="en-US" sz="2600" dirty="0"/>
              <a:t>The alternative effects on the return on common shareholders’ equity are shown in the next Illustration.</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444622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US" dirty="0"/>
              <a:t>Financing Effects on Earnings</a:t>
            </a:r>
            <a:endParaRPr lang="en-IN" dirty="0"/>
          </a:p>
        </p:txBody>
      </p:sp>
      <p:graphicFrame>
        <p:nvGraphicFramePr>
          <p:cNvPr id="8" name="Table 8">
            <a:extLst>
              <a:ext uri="{FF2B5EF4-FFF2-40B4-BE49-F238E27FC236}">
                <a16:creationId xmlns:a16="http://schemas.microsoft.com/office/drawing/2014/main" id="{6A0E4DAE-D054-B6B8-7631-DB50CD115B4E}"/>
              </a:ext>
            </a:extLst>
          </p:cNvPr>
          <p:cNvGraphicFramePr>
            <a:graphicFrameLocks noGrp="1"/>
          </p:cNvGraphicFramePr>
          <p:nvPr>
            <p:ph type="tbl" sz="quarter" idx="19"/>
            <p:extLst>
              <p:ext uri="{D42A27DB-BD31-4B8C-83A1-F6EECF244321}">
                <p14:modId xmlns:p14="http://schemas.microsoft.com/office/powerpoint/2010/main" val="1746334556"/>
              </p:ext>
            </p:extLst>
          </p:nvPr>
        </p:nvGraphicFramePr>
        <p:xfrm>
          <a:off x="651511" y="1463105"/>
          <a:ext cx="7898699" cy="3200400"/>
        </p:xfrm>
        <a:graphic>
          <a:graphicData uri="http://schemas.openxmlformats.org/drawingml/2006/table">
            <a:tbl>
              <a:tblPr firstRow="1" bandRow="1">
                <a:tableStyleId>{2D5ABB26-0587-4C30-8999-92F81FD0307C}</a:tableStyleId>
              </a:tblPr>
              <a:tblGrid>
                <a:gridCol w="4310295">
                  <a:extLst>
                    <a:ext uri="{9D8B030D-6E8A-4147-A177-3AD203B41FA5}">
                      <a16:colId xmlns:a16="http://schemas.microsoft.com/office/drawing/2014/main" val="1613420773"/>
                    </a:ext>
                  </a:extLst>
                </a:gridCol>
                <a:gridCol w="1814744">
                  <a:extLst>
                    <a:ext uri="{9D8B030D-6E8A-4147-A177-3AD203B41FA5}">
                      <a16:colId xmlns:a16="http://schemas.microsoft.com/office/drawing/2014/main" val="3396561829"/>
                    </a:ext>
                  </a:extLst>
                </a:gridCol>
                <a:gridCol w="1773660">
                  <a:extLst>
                    <a:ext uri="{9D8B030D-6E8A-4147-A177-3AD203B41FA5}">
                      <a16:colId xmlns:a16="http://schemas.microsoft.com/office/drawing/2014/main" val="3171068943"/>
                    </a:ext>
                  </a:extLst>
                </a:gridCol>
              </a:tblGrid>
              <a:tr h="232770">
                <a:tc>
                  <a:txBody>
                    <a:bodyPr/>
                    <a:lstStyle/>
                    <a:p>
                      <a:endParaRPr lang="en-IN" sz="1800" dirty="0"/>
                    </a:p>
                  </a:txBody>
                  <a:tcPr anchor="ctr">
                    <a:lnR>
                      <a:noFill/>
                    </a:lnR>
                  </a:tcPr>
                </a:tc>
                <a:tc>
                  <a:txBody>
                    <a:bodyPr/>
                    <a:lstStyle/>
                    <a:p>
                      <a:pPr algn="ctr"/>
                      <a:r>
                        <a:rPr lang="en-IN" sz="1800" b="1" dirty="0"/>
                        <a:t>Plan A</a:t>
                      </a:r>
                    </a:p>
                    <a:p>
                      <a:pPr algn="ctr"/>
                      <a:r>
                        <a:rPr lang="en-IN" sz="1800" b="1" u="sng" dirty="0"/>
                        <a:t>Issue Shares</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800" b="1" dirty="0"/>
                        <a:t>Plan B</a:t>
                      </a:r>
                    </a:p>
                    <a:p>
                      <a:pPr algn="ctr"/>
                      <a:r>
                        <a:rPr lang="en-IN" sz="1800" b="1" u="sng" dirty="0"/>
                        <a:t>Issue Bonds</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638514"/>
                  </a:ext>
                </a:extLst>
              </a:tr>
              <a:tr h="232770">
                <a:tc>
                  <a:txBody>
                    <a:bodyPr/>
                    <a:lstStyle/>
                    <a:p>
                      <a:r>
                        <a:rPr lang="en-IN" sz="1800" dirty="0"/>
                        <a:t>Income before interest and taxes</a:t>
                      </a:r>
                    </a:p>
                  </a:txBody>
                  <a:tcPr anchor="ctr"/>
                </a:tc>
                <a:tc>
                  <a:txBody>
                    <a:bodyPr/>
                    <a:lstStyle/>
                    <a:p>
                      <a:pPr algn="r"/>
                      <a:r>
                        <a:rPr lang="en-IN" sz="1800" dirty="0"/>
                        <a:t>€1,500,000</a:t>
                      </a:r>
                    </a:p>
                  </a:txBody>
                  <a:tcPr anchor="ctr">
                    <a:lnT w="12700" cap="flat" cmpd="sng" algn="ctr">
                      <a:noFill/>
                      <a:prstDash val="solid"/>
                      <a:round/>
                      <a:headEnd type="none" w="med" len="med"/>
                      <a:tailEnd type="none" w="med" len="med"/>
                    </a:lnT>
                    <a:lnB>
                      <a:noFill/>
                    </a:lnB>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1800" dirty="0"/>
                        <a:t>€1,500,000</a:t>
                      </a:r>
                    </a:p>
                  </a:txBody>
                  <a:tcPr anchor="ctr">
                    <a:lnT w="12700" cap="flat" cmpd="sng" algn="ctr">
                      <a:noFill/>
                      <a:prstDash val="solid"/>
                      <a:round/>
                      <a:headEnd type="none" w="med" len="med"/>
                      <a:tailEnd type="none" w="med" len="med"/>
                    </a:lnT>
                    <a:lnB>
                      <a:noFill/>
                    </a:lnB>
                  </a:tcPr>
                </a:tc>
                <a:extLst>
                  <a:ext uri="{0D108BD9-81ED-4DB2-BD59-A6C34878D82A}">
                    <a16:rowId xmlns:a16="http://schemas.microsoft.com/office/drawing/2014/main" val="2563591894"/>
                  </a:ext>
                </a:extLst>
              </a:tr>
              <a:tr h="232770">
                <a:tc>
                  <a:txBody>
                    <a:bodyPr/>
                    <a:lstStyle/>
                    <a:p>
                      <a:r>
                        <a:rPr lang="en-IN" sz="1800" dirty="0"/>
                        <a:t>Interest (8% × €5,000,000)</a:t>
                      </a:r>
                    </a:p>
                  </a:txBody>
                  <a:tcPr anchor="ctr">
                    <a:lnR>
                      <a:noFill/>
                    </a:lnR>
                  </a:tcPr>
                </a:tc>
                <a:tc>
                  <a:txBody>
                    <a:bodyPr/>
                    <a:lstStyle/>
                    <a:p>
                      <a:pPr algn="r"/>
                      <a:r>
                        <a:rPr lang="en-IN" sz="1800" u="sng" dirty="0"/>
                        <a:t>                   —</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800" u="sng" dirty="0"/>
                        <a:t>       400,000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2992808"/>
                  </a:ext>
                </a:extLst>
              </a:tr>
              <a:tr h="232770">
                <a:tc>
                  <a:txBody>
                    <a:bodyPr/>
                    <a:lstStyle/>
                    <a:p>
                      <a:r>
                        <a:rPr lang="en-IN" sz="1800" dirty="0"/>
                        <a:t>Income before income taxes</a:t>
                      </a:r>
                    </a:p>
                  </a:txBody>
                  <a:tcPr anchor="ctr"/>
                </a:tc>
                <a:tc>
                  <a:txBody>
                    <a:bodyPr/>
                    <a:lstStyle/>
                    <a:p>
                      <a:pPr algn="r"/>
                      <a:r>
                        <a:rPr lang="en-IN" sz="1800" dirty="0"/>
                        <a:t>1,500,000</a:t>
                      </a:r>
                    </a:p>
                  </a:txBody>
                  <a:tcPr anchor="ctr">
                    <a:lnT w="12700" cap="flat" cmpd="sng" algn="ctr">
                      <a:noFill/>
                      <a:prstDash val="solid"/>
                      <a:round/>
                      <a:headEnd type="none" w="med" len="med"/>
                      <a:tailEnd type="none" w="med" len="med"/>
                    </a:lnT>
                    <a:lnB>
                      <a:noFill/>
                    </a:lnB>
                  </a:tcPr>
                </a:tc>
                <a:tc>
                  <a:txBody>
                    <a:bodyPr/>
                    <a:lstStyle/>
                    <a:p>
                      <a:pPr algn="r"/>
                      <a:r>
                        <a:rPr lang="en-IN" sz="1800" dirty="0"/>
                        <a:t>1,100,000</a:t>
                      </a:r>
                    </a:p>
                  </a:txBody>
                  <a:tcPr anchor="ctr">
                    <a:lnT w="12700" cap="flat" cmpd="sng" algn="ctr">
                      <a:noFill/>
                      <a:prstDash val="solid"/>
                      <a:round/>
                      <a:headEnd type="none" w="med" len="med"/>
                      <a:tailEnd type="none" w="med" len="med"/>
                    </a:lnT>
                    <a:lnB>
                      <a:noFill/>
                    </a:lnB>
                  </a:tcPr>
                </a:tc>
                <a:extLst>
                  <a:ext uri="{0D108BD9-81ED-4DB2-BD59-A6C34878D82A}">
                    <a16:rowId xmlns:a16="http://schemas.microsoft.com/office/drawing/2014/main" val="2549532618"/>
                  </a:ext>
                </a:extLst>
              </a:tr>
              <a:tr h="232770">
                <a:tc>
                  <a:txBody>
                    <a:bodyPr/>
                    <a:lstStyle/>
                    <a:p>
                      <a:r>
                        <a:rPr lang="en-IN" sz="1800" dirty="0"/>
                        <a:t>Income tax expense (30%)</a:t>
                      </a:r>
                    </a:p>
                  </a:txBody>
                  <a:tcPr anchor="ctr">
                    <a:lnR>
                      <a:noFill/>
                    </a:lnR>
                  </a:tcPr>
                </a:tc>
                <a:tc>
                  <a:txBody>
                    <a:bodyPr/>
                    <a:lstStyle/>
                    <a:p>
                      <a:pPr algn="r"/>
                      <a:r>
                        <a:rPr lang="en-IN" sz="1800" u="sng" dirty="0"/>
                        <a:t>        450,000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800" u="sng" dirty="0"/>
                        <a:t>       330,000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8855180"/>
                  </a:ext>
                </a:extLst>
              </a:tr>
              <a:tr h="232770">
                <a:tc>
                  <a:txBody>
                    <a:bodyPr/>
                    <a:lstStyle/>
                    <a:p>
                      <a:r>
                        <a:rPr lang="en-IN" sz="1800" dirty="0"/>
                        <a:t>Net income</a:t>
                      </a:r>
                    </a:p>
                  </a:txBody>
                  <a:tcPr anchor="ctr"/>
                </a:tc>
                <a:tc>
                  <a:txBody>
                    <a:bodyPr/>
                    <a:lstStyle/>
                    <a:p>
                      <a:pPr algn="r"/>
                      <a:r>
                        <a:rPr lang="en-IN" sz="1800" u="dbl" baseline="0" dirty="0"/>
                        <a:t> € 1,050,000</a:t>
                      </a:r>
                    </a:p>
                  </a:txBody>
                  <a:tcPr anchor="ctr">
                    <a:lnT w="12700" cap="flat" cmpd="sng" algn="ctr">
                      <a:noFill/>
                      <a:prstDash val="solid"/>
                      <a:round/>
                      <a:headEnd type="none" w="med" len="med"/>
                      <a:tailEnd type="none" w="med" len="med"/>
                    </a:lnT>
                  </a:tcPr>
                </a:tc>
                <a:tc>
                  <a:txBody>
                    <a:bodyPr/>
                    <a:lstStyle/>
                    <a:p>
                      <a:pPr algn="r"/>
                      <a:r>
                        <a:rPr lang="en-IN" sz="1800" u="dbl" baseline="0" dirty="0"/>
                        <a:t>    € 770,000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660679923"/>
                  </a:ext>
                </a:extLst>
              </a:tr>
              <a:tr h="232770">
                <a:tc>
                  <a:txBody>
                    <a:bodyPr/>
                    <a:lstStyle/>
                    <a:p>
                      <a:r>
                        <a:rPr lang="en-IN" sz="1800" dirty="0"/>
                        <a:t>Outstanding shares</a:t>
                      </a:r>
                    </a:p>
                  </a:txBody>
                  <a:tcPr anchor="ctr"/>
                </a:tc>
                <a:tc>
                  <a:txBody>
                    <a:bodyPr/>
                    <a:lstStyle/>
                    <a:p>
                      <a:pPr algn="r"/>
                      <a:r>
                        <a:rPr lang="en-IN" sz="1800" dirty="0"/>
                        <a:t>300,000</a:t>
                      </a:r>
                    </a:p>
                  </a:txBody>
                  <a:tcPr anchor="ctr"/>
                </a:tc>
                <a:tc>
                  <a:txBody>
                    <a:bodyPr/>
                    <a:lstStyle/>
                    <a:p>
                      <a:pPr algn="r"/>
                      <a:r>
                        <a:rPr lang="en-IN" sz="1800" dirty="0"/>
                        <a:t>100,000</a:t>
                      </a:r>
                    </a:p>
                  </a:txBody>
                  <a:tcPr anchor="ctr"/>
                </a:tc>
                <a:extLst>
                  <a:ext uri="{0D108BD9-81ED-4DB2-BD59-A6C34878D82A}">
                    <a16:rowId xmlns:a16="http://schemas.microsoft.com/office/drawing/2014/main" val="3790094383"/>
                  </a:ext>
                </a:extLst>
              </a:tr>
              <a:tr h="232770">
                <a:tc>
                  <a:txBody>
                    <a:bodyPr/>
                    <a:lstStyle/>
                    <a:p>
                      <a:r>
                        <a:rPr lang="en-IN" sz="1800" b="1" dirty="0">
                          <a:solidFill>
                            <a:schemeClr val="accent2"/>
                          </a:solidFill>
                        </a:rPr>
                        <a:t>Earnings per share</a:t>
                      </a:r>
                    </a:p>
                  </a:txBody>
                  <a:tcPr anchor="ctr"/>
                </a:tc>
                <a:tc>
                  <a:txBody>
                    <a:bodyPr/>
                    <a:lstStyle/>
                    <a:p>
                      <a:pPr algn="r"/>
                      <a:r>
                        <a:rPr lang="en-IN" sz="1800" b="1" u="dbl" baseline="0" dirty="0">
                          <a:solidFill>
                            <a:schemeClr val="accent2"/>
                          </a:solidFill>
                        </a:rPr>
                        <a:t>            €3.50</a:t>
                      </a:r>
                    </a:p>
                  </a:txBody>
                  <a:tcPr anchor="ctr"/>
                </a:tc>
                <a:tc>
                  <a:txBody>
                    <a:bodyPr/>
                    <a:lstStyle/>
                    <a:p>
                      <a:pPr algn="r"/>
                      <a:r>
                        <a:rPr lang="en-IN" sz="1800" b="1" u="dbl" baseline="0" dirty="0">
                          <a:solidFill>
                            <a:schemeClr val="accent2"/>
                          </a:solidFill>
                        </a:rPr>
                        <a:t>           €7.70</a:t>
                      </a:r>
                    </a:p>
                  </a:txBody>
                  <a:tcPr anchor="ctr"/>
                </a:tc>
                <a:extLst>
                  <a:ext uri="{0D108BD9-81ED-4DB2-BD59-A6C34878D82A}">
                    <a16:rowId xmlns:a16="http://schemas.microsoft.com/office/drawing/2014/main" val="3689055203"/>
                  </a:ext>
                </a:extLst>
              </a:tr>
            </a:tbl>
          </a:graphicData>
        </a:graphic>
      </p:graphicFrame>
      <p:sp>
        <p:nvSpPr>
          <p:cNvPr id="3" name="Content Placeholder 2">
            <a:extLst>
              <a:ext uri="{FF2B5EF4-FFF2-40B4-BE49-F238E27FC236}">
                <a16:creationId xmlns:a16="http://schemas.microsoft.com/office/drawing/2014/main" id="{E740EDC5-A850-6034-9D53-2A8C6349896D}"/>
              </a:ext>
            </a:extLst>
          </p:cNvPr>
          <p:cNvSpPr>
            <a:spLocks noGrp="1"/>
          </p:cNvSpPr>
          <p:nvPr>
            <p:ph sz="quarter" idx="12"/>
          </p:nvPr>
        </p:nvSpPr>
        <p:spPr>
          <a:xfrm>
            <a:off x="758067" y="4819243"/>
            <a:ext cx="7377546" cy="458006"/>
          </a:xfrm>
        </p:spPr>
        <p:txBody>
          <a:bodyPr>
            <a:normAutofit/>
          </a:bodyPr>
          <a:lstStyle/>
          <a:p>
            <a:pPr marL="0" indent="0">
              <a:buNone/>
            </a:pPr>
            <a:r>
              <a:rPr lang="en-CA" sz="2000" b="1" dirty="0"/>
              <a:t>Illustration 11.18: </a:t>
            </a:r>
            <a:r>
              <a:rPr lang="en-CA" sz="2000" dirty="0"/>
              <a:t>Effects on earnings per share─ equity vs. debt</a:t>
            </a:r>
          </a:p>
        </p:txBody>
      </p:sp>
      <p:sp>
        <p:nvSpPr>
          <p:cNvPr id="12" name="Content Placeholder 5">
            <a:extLst>
              <a:ext uri="{FF2B5EF4-FFF2-40B4-BE49-F238E27FC236}">
                <a16:creationId xmlns:a16="http://schemas.microsoft.com/office/drawing/2014/main" id="{AC256AED-EE3C-7504-6C23-5C13EE07165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
        <p:nvSpPr>
          <p:cNvPr id="2" name="Rectangle: Rounded Corners 1">
            <a:extLst>
              <a:ext uri="{FF2B5EF4-FFF2-40B4-BE49-F238E27FC236}">
                <a16:creationId xmlns:a16="http://schemas.microsoft.com/office/drawing/2014/main" id="{CC48316C-C2D2-D951-8348-824D372B4889}"/>
              </a:ext>
            </a:extLst>
          </p:cNvPr>
          <p:cNvSpPr/>
          <p:nvPr/>
        </p:nvSpPr>
        <p:spPr>
          <a:xfrm>
            <a:off x="5672831" y="3240350"/>
            <a:ext cx="3061594" cy="36398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155A76-E878-9EB8-70BA-9E3D2403DBF2}"/>
              </a:ext>
            </a:extLst>
          </p:cNvPr>
          <p:cNvSpPr txBox="1"/>
          <p:nvPr/>
        </p:nvSpPr>
        <p:spPr>
          <a:xfrm>
            <a:off x="4572000" y="3234285"/>
            <a:ext cx="1482571" cy="369332"/>
          </a:xfrm>
          <a:prstGeom prst="rect">
            <a:avLst/>
          </a:prstGeom>
          <a:noFill/>
        </p:spPr>
        <p:txBody>
          <a:bodyPr wrap="square" rtlCol="0">
            <a:spAutoFit/>
          </a:bodyPr>
          <a:lstStyle/>
          <a:p>
            <a:r>
              <a:rPr lang="en-US" dirty="0">
                <a:solidFill>
                  <a:srgbClr val="00B050"/>
                </a:solidFill>
              </a:rPr>
              <a:t>Tax lower</a:t>
            </a:r>
          </a:p>
        </p:txBody>
      </p:sp>
      <p:sp>
        <p:nvSpPr>
          <p:cNvPr id="6" name="Rectangle: Rounded Corners 5">
            <a:extLst>
              <a:ext uri="{FF2B5EF4-FFF2-40B4-BE49-F238E27FC236}">
                <a16:creationId xmlns:a16="http://schemas.microsoft.com/office/drawing/2014/main" id="{D0BC7D46-6EF6-86DC-D199-73F8D277D71C}"/>
              </a:ext>
            </a:extLst>
          </p:cNvPr>
          <p:cNvSpPr/>
          <p:nvPr/>
        </p:nvSpPr>
        <p:spPr>
          <a:xfrm>
            <a:off x="5825231" y="3944233"/>
            <a:ext cx="3061594" cy="36398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A063619-44B0-0AB7-6FC3-0F8E8FCCCAA2}"/>
              </a:ext>
            </a:extLst>
          </p:cNvPr>
          <p:cNvSpPr txBox="1"/>
          <p:nvPr/>
        </p:nvSpPr>
        <p:spPr>
          <a:xfrm>
            <a:off x="3835154" y="3938885"/>
            <a:ext cx="2248278" cy="369332"/>
          </a:xfrm>
          <a:prstGeom prst="rect">
            <a:avLst/>
          </a:prstGeom>
          <a:noFill/>
        </p:spPr>
        <p:txBody>
          <a:bodyPr wrap="square" rtlCol="0">
            <a:spAutoFit/>
          </a:bodyPr>
          <a:lstStyle/>
          <a:p>
            <a:r>
              <a:rPr lang="en-US" dirty="0">
                <a:solidFill>
                  <a:srgbClr val="00B050"/>
                </a:solidFill>
              </a:rPr>
              <a:t>No share dilution</a:t>
            </a:r>
          </a:p>
        </p:txBody>
      </p:sp>
      <p:sp>
        <p:nvSpPr>
          <p:cNvPr id="9" name="TextBox 8">
            <a:extLst>
              <a:ext uri="{FF2B5EF4-FFF2-40B4-BE49-F238E27FC236}">
                <a16:creationId xmlns:a16="http://schemas.microsoft.com/office/drawing/2014/main" id="{69CE4A2A-72D0-0731-63D2-1B904E8CA843}"/>
              </a:ext>
            </a:extLst>
          </p:cNvPr>
          <p:cNvSpPr txBox="1"/>
          <p:nvPr/>
        </p:nvSpPr>
        <p:spPr>
          <a:xfrm>
            <a:off x="4003462" y="4379534"/>
            <a:ext cx="2248278" cy="369332"/>
          </a:xfrm>
          <a:prstGeom prst="rect">
            <a:avLst/>
          </a:prstGeom>
          <a:noFill/>
        </p:spPr>
        <p:txBody>
          <a:bodyPr wrap="square" rtlCol="0">
            <a:spAutoFit/>
          </a:bodyPr>
          <a:lstStyle/>
          <a:p>
            <a:r>
              <a:rPr lang="en-US" dirty="0">
                <a:solidFill>
                  <a:srgbClr val="00B050"/>
                </a:solidFill>
              </a:rPr>
              <a:t>Higher EPS</a:t>
            </a:r>
          </a:p>
        </p:txBody>
      </p:sp>
      <p:sp>
        <p:nvSpPr>
          <p:cNvPr id="10" name="TextBox 9">
            <a:extLst>
              <a:ext uri="{FF2B5EF4-FFF2-40B4-BE49-F238E27FC236}">
                <a16:creationId xmlns:a16="http://schemas.microsoft.com/office/drawing/2014/main" id="{04BDE499-3D4E-73B3-FDF4-29B7BD893EC0}"/>
              </a:ext>
            </a:extLst>
          </p:cNvPr>
          <p:cNvSpPr txBox="1"/>
          <p:nvPr/>
        </p:nvSpPr>
        <p:spPr>
          <a:xfrm>
            <a:off x="3605066" y="2440039"/>
            <a:ext cx="2849000" cy="369332"/>
          </a:xfrm>
          <a:prstGeom prst="rect">
            <a:avLst/>
          </a:prstGeom>
          <a:noFill/>
        </p:spPr>
        <p:txBody>
          <a:bodyPr wrap="square" rtlCol="0">
            <a:spAutoFit/>
          </a:bodyPr>
          <a:lstStyle/>
          <a:p>
            <a:r>
              <a:rPr lang="en-US" dirty="0">
                <a:solidFill>
                  <a:srgbClr val="FF0000"/>
                </a:solidFill>
              </a:rPr>
              <a:t>Higher interest expense</a:t>
            </a:r>
          </a:p>
        </p:txBody>
      </p:sp>
    </p:spTree>
    <p:extLst>
      <p:ext uri="{BB962C8B-B14F-4D97-AF65-F5344CB8AC3E}">
        <p14:creationId xmlns:p14="http://schemas.microsoft.com/office/powerpoint/2010/main" val="3190331980"/>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8" ma:contentTypeDescription="Create a new document." ma:contentTypeScope="" ma:versionID="00bdeb75305eae0751a77562342afd07">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cf5f1baccda368027b594004eed6251f"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9739E0-A6CD-46BA-8888-F2BBC9B1323D}">
  <ds:schemaRefs>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 ds:uri="f27b86c0-2816-47a2-b831-6f64dbfd4a69"/>
    <ds:schemaRef ds:uri="http://schemas.microsoft.com/office/2006/metadata/properties"/>
  </ds:schemaRefs>
</ds:datastoreItem>
</file>

<file path=customXml/itemProps2.xml><?xml version="1.0" encoding="utf-8"?>
<ds:datastoreItem xmlns:ds="http://schemas.openxmlformats.org/officeDocument/2006/customXml" ds:itemID="{BF069665-4191-4292-A592-EAC7A0DE60A6}">
  <ds:schemaRefs>
    <ds:schemaRef ds:uri="http://schemas.microsoft.com/sharepoint/v3/contenttype/forms"/>
  </ds:schemaRefs>
</ds:datastoreItem>
</file>

<file path=customXml/itemProps3.xml><?xml version="1.0" encoding="utf-8"?>
<ds:datastoreItem xmlns:ds="http://schemas.openxmlformats.org/officeDocument/2006/customXml" ds:itemID="{2311C933-4E73-4D67-AFC6-E49D4EBAC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23258</TotalTime>
  <Words>6511</Words>
  <Application>Microsoft Office PowerPoint</Application>
  <PresentationFormat>全屏显示(4:3)</PresentationFormat>
  <Paragraphs>806</Paragraphs>
  <Slides>91</Slides>
  <Notes>42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91</vt:i4>
      </vt:variant>
    </vt:vector>
  </HeadingPairs>
  <TitlesOfParts>
    <vt:vector size="102" baseType="lpstr">
      <vt:lpstr>Google Sans</vt:lpstr>
      <vt:lpstr>Liberation Sans</vt:lpstr>
      <vt:lpstr>Arial</vt:lpstr>
      <vt:lpstr>Calibri</vt:lpstr>
      <vt:lpstr>Calibri Light</vt:lpstr>
      <vt:lpstr>Cambria Math</vt:lpstr>
      <vt:lpstr>Courier New</vt:lpstr>
      <vt:lpstr>Times New Roman</vt:lpstr>
      <vt:lpstr>Wingdings</vt:lpstr>
      <vt:lpstr>Standard</vt:lpstr>
      <vt:lpstr>Equation</vt:lpstr>
      <vt:lpstr>Financial Accounting</vt:lpstr>
      <vt:lpstr>Chapter Outline</vt:lpstr>
      <vt:lpstr>Non-Current Liabilities</vt:lpstr>
      <vt:lpstr>Learning Objective 1 Describe the Major Characteristics of Bonds.</vt:lpstr>
      <vt:lpstr>Different Methods of Financing</vt:lpstr>
      <vt:lpstr>Debt financing</vt:lpstr>
      <vt:lpstr>Overview of Bonds</vt:lpstr>
      <vt:lpstr>Bond market is larger than the stock market</vt:lpstr>
      <vt:lpstr>Bond market size by country</vt:lpstr>
      <vt:lpstr>Who issues bond</vt:lpstr>
      <vt:lpstr>Types of Bonds</vt:lpstr>
      <vt:lpstr>Additional Types of Bonds</vt:lpstr>
      <vt:lpstr>Issuing Procedures</vt:lpstr>
      <vt:lpstr>Bond Terminology</vt:lpstr>
      <vt:lpstr>Bond Certificate</vt:lpstr>
      <vt:lpstr>Bond Trading</vt:lpstr>
      <vt:lpstr>Determining the Market Price of a Bond</vt:lpstr>
      <vt:lpstr>Bond Pricing</vt:lpstr>
      <vt:lpstr>DO IT! 1: Bond Terminology – Solution</vt:lpstr>
      <vt:lpstr>Time value of the money</vt:lpstr>
      <vt:lpstr>Time value of the money</vt:lpstr>
      <vt:lpstr>Time value of the money</vt:lpstr>
      <vt:lpstr>Time value of the money</vt:lpstr>
      <vt:lpstr>Revisiting Bond Pricing</vt:lpstr>
      <vt:lpstr>Revisiting Bond Pricing</vt:lpstr>
      <vt:lpstr>Future Value and Present Value</vt:lpstr>
      <vt:lpstr>Formula: PV of Single Amount</vt:lpstr>
      <vt:lpstr>PV of Annuity</vt:lpstr>
      <vt:lpstr>Formula: PV of Annuity</vt:lpstr>
      <vt:lpstr>PV of Annuity (Cont’d)</vt:lpstr>
      <vt:lpstr>PV of Annuity (Cont’d)</vt:lpstr>
      <vt:lpstr>Pricing of Bond</vt:lpstr>
      <vt:lpstr>Pricing of Bond</vt:lpstr>
      <vt:lpstr>Issuing Bonds</vt:lpstr>
      <vt:lpstr>Economic Meaning</vt:lpstr>
      <vt:lpstr>Let’s Verify (Issued at Discount)</vt:lpstr>
      <vt:lpstr>Let’s Verify (Issued at Premium)</vt:lpstr>
      <vt:lpstr>Intuition</vt:lpstr>
      <vt:lpstr>Example: Bond Price</vt:lpstr>
      <vt:lpstr>Learning Objective 2 Explain How to Account for Bond Transactions.</vt:lpstr>
      <vt:lpstr>Revisiting Bond Pricing</vt:lpstr>
      <vt:lpstr>Pricing of Bond</vt:lpstr>
      <vt:lpstr>Accounting for Bond Transactions</vt:lpstr>
      <vt:lpstr>Issuing Bonds at Face Value</vt:lpstr>
      <vt:lpstr>Issuing Bonds at Face Value – Interest Payment</vt:lpstr>
      <vt:lpstr>Discount or Premium on Bonds</vt:lpstr>
      <vt:lpstr>Accounting for Bond Transactions</vt:lpstr>
      <vt:lpstr>Issuing Bonds at a Discount – Illustration </vt:lpstr>
      <vt:lpstr>Bond Issuance at Discount (1)</vt:lpstr>
      <vt:lpstr>Bond Issuance at Discount (2)</vt:lpstr>
      <vt:lpstr>Total Cost of Borrowing Illustrated </vt:lpstr>
      <vt:lpstr>Accounting for bond discount</vt:lpstr>
      <vt:lpstr>Effective-Interest Method (1 of 2)</vt:lpstr>
      <vt:lpstr>Effective-Interest Method Computation</vt:lpstr>
      <vt:lpstr>Amortizing Bond Discount - Journal</vt:lpstr>
      <vt:lpstr>Bond Discount Amortization Schedule</vt:lpstr>
      <vt:lpstr>Amortizing Bond Discount - Journal</vt:lpstr>
      <vt:lpstr>Bond Discount Amortization Schedule</vt:lpstr>
      <vt:lpstr>Amortizing Bond Discount - Journal</vt:lpstr>
      <vt:lpstr>Amortization of Bond Discount</vt:lpstr>
      <vt:lpstr>Accounting for Bond Transactions</vt:lpstr>
      <vt:lpstr>Issuing Bonds at a Premium</vt:lpstr>
      <vt:lpstr>Bond Issuance at Premium (1)</vt:lpstr>
      <vt:lpstr>Bond Issuance at Premium (2)</vt:lpstr>
      <vt:lpstr>Total Cost of Borrowing Illustrated (2 of 2)</vt:lpstr>
      <vt:lpstr>Amortizing Bond Premium </vt:lpstr>
      <vt:lpstr>Bond Premium Amortization Schedule</vt:lpstr>
      <vt:lpstr>Amortizing Bond Premium - Journal</vt:lpstr>
      <vt:lpstr>Bond Premium Amortization</vt:lpstr>
      <vt:lpstr>Amortization of Bond Premium</vt:lpstr>
      <vt:lpstr>Discount or Premium on Bonds – Review Question</vt:lpstr>
      <vt:lpstr>Discount or Premium on Bonds – Solution</vt:lpstr>
      <vt:lpstr>DO IT! 2a: Bond Issuance</vt:lpstr>
      <vt:lpstr>DO IT! 2a: Bond Issuance – Solution</vt:lpstr>
      <vt:lpstr>Redeeming Bonds at Maturity</vt:lpstr>
      <vt:lpstr>Redeeming Bonds before Maturity (1 of 2)</vt:lpstr>
      <vt:lpstr>Redeeming before Maturity Example</vt:lpstr>
      <vt:lpstr>Bond Premium Amortization Schedule</vt:lpstr>
      <vt:lpstr>DO IT! 2b: Bond Redemption</vt:lpstr>
      <vt:lpstr>DO IT! 2b: Bond Redemption – Solution</vt:lpstr>
      <vt:lpstr>Learning Objective 3 Explain How to Account for Other Non-Current Liabilities.</vt:lpstr>
      <vt:lpstr>Long-Term Notes Payable</vt:lpstr>
      <vt:lpstr>Long-Term Notes Payable Illustration</vt:lpstr>
      <vt:lpstr>Long-Term Notes Payable Example - Journal</vt:lpstr>
      <vt:lpstr>Presentation Illustrated</vt:lpstr>
      <vt:lpstr>Learning Objective 4 Discuss How Liabilities are Reported and Analyzed.</vt:lpstr>
      <vt:lpstr>Analysis (Non-Current liability)</vt:lpstr>
      <vt:lpstr>Analysis Example</vt:lpstr>
      <vt:lpstr>Bond Financing Advantages</vt:lpstr>
      <vt:lpstr>Debt and Equity Financing Example</vt:lpstr>
      <vt:lpstr>Financing Effects on Earnings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4164</cp:revision>
  <cp:lastPrinted>2021-04-08T14:56:16Z</cp:lastPrinted>
  <dcterms:created xsi:type="dcterms:W3CDTF">2018-08-23T13:01:59Z</dcterms:created>
  <dcterms:modified xsi:type="dcterms:W3CDTF">2024-05-05T13:11:31Z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